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6"/>
  </p:notesMasterIdLst>
  <p:sldIdLst>
    <p:sldId id="364" r:id="rId2"/>
    <p:sldId id="318" r:id="rId3"/>
    <p:sldId id="319" r:id="rId4"/>
    <p:sldId id="328" r:id="rId5"/>
    <p:sldId id="327" r:id="rId6"/>
    <p:sldId id="326" r:id="rId7"/>
    <p:sldId id="335" r:id="rId8"/>
    <p:sldId id="337" r:id="rId9"/>
    <p:sldId id="365" r:id="rId10"/>
    <p:sldId id="338" r:id="rId11"/>
    <p:sldId id="339" r:id="rId12"/>
    <p:sldId id="340" r:id="rId13"/>
    <p:sldId id="347" r:id="rId14"/>
    <p:sldId id="331" r:id="rId15"/>
    <p:sldId id="336" r:id="rId16"/>
    <p:sldId id="341" r:id="rId17"/>
    <p:sldId id="342" r:id="rId18"/>
    <p:sldId id="343" r:id="rId19"/>
    <p:sldId id="344" r:id="rId20"/>
    <p:sldId id="345" r:id="rId21"/>
    <p:sldId id="346" r:id="rId22"/>
    <p:sldId id="325" r:id="rId23"/>
    <p:sldId id="323" r:id="rId24"/>
    <p:sldId id="324" r:id="rId25"/>
    <p:sldId id="332" r:id="rId26"/>
    <p:sldId id="349" r:id="rId27"/>
    <p:sldId id="348" r:id="rId28"/>
    <p:sldId id="350" r:id="rId29"/>
    <p:sldId id="351" r:id="rId30"/>
    <p:sldId id="352" r:id="rId31"/>
    <p:sldId id="353" r:id="rId32"/>
    <p:sldId id="354" r:id="rId33"/>
    <p:sldId id="355" r:id="rId34"/>
    <p:sldId id="356" r:id="rId35"/>
    <p:sldId id="357" r:id="rId36"/>
    <p:sldId id="358" r:id="rId37"/>
    <p:sldId id="333" r:id="rId38"/>
    <p:sldId id="359" r:id="rId39"/>
    <p:sldId id="360" r:id="rId40"/>
    <p:sldId id="361" r:id="rId41"/>
    <p:sldId id="362" r:id="rId42"/>
    <p:sldId id="334" r:id="rId43"/>
    <p:sldId id="363" r:id="rId44"/>
    <p:sldId id="321" r:id="rId45"/>
  </p:sldIdLst>
  <p:sldSz cx="12192000" cy="6858000"/>
  <p:notesSz cx="6858000" cy="9144000"/>
  <p:embeddedFontLst>
    <p:embeddedFont>
      <p:font typeface="KaiTi" panose="02010609060101010101" pitchFamily="49" charset="-122"/>
      <p:regular r:id="rId47"/>
    </p:embeddedFont>
    <p:embeddedFont>
      <p:font typeface="等线" panose="02010600030101010101" pitchFamily="2" charset="-122"/>
      <p:regular r:id="rId48"/>
      <p:bold r:id="rId49"/>
    </p:embeddedFont>
    <p:embeddedFont>
      <p:font typeface="等线 Light" panose="02010600030101010101" pitchFamily="2" charset="-122"/>
      <p:regular r:id="rId50"/>
    </p:embeddedFont>
    <p:embeddedFont>
      <p:font typeface="Alibaba PuHuiTi 3.0 55 Regular" pitchFamily="18" charset="-122"/>
      <p:regular r:id="rId51"/>
      <p:bold r:id="rId52"/>
    </p:embeddedFont>
    <p:embeddedFont>
      <p:font typeface="Cambria Math" panose="02040503050406030204" pitchFamily="18" charset="0"/>
      <p:regular r:id="rId5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359"/>
    <p:restoredTop sz="84551"/>
  </p:normalViewPr>
  <p:slideViewPr>
    <p:cSldViewPr snapToGrid="0">
      <p:cViewPr varScale="1">
        <p:scale>
          <a:sx n="71" d="100"/>
          <a:sy n="71" d="100"/>
        </p:scale>
        <p:origin x="176" y="1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1F7BC3-6001-7844-B17E-ADC1D9185B1C}" type="datetimeFigureOut">
              <a:rPr kumimoji="1" lang="zh-CN" altLang="en-US" smtClean="0"/>
              <a:t>2025/1/20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D81D61-906D-8143-81C1-7D011EA4BF8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8515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81D61-906D-8143-81C1-7D011EA4BF8E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2447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81D61-906D-8143-81C1-7D011EA4BF8E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513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81D61-906D-8143-81C1-7D011EA4BF8E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041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81D61-906D-8143-81C1-7D011EA4BF8E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4849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81D61-906D-8143-81C1-7D011EA4BF8E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5806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81D61-906D-8143-81C1-7D011EA4BF8E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9587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81D61-906D-8143-81C1-7D011EA4BF8E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8101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副标题 2">
            <a:extLst>
              <a:ext uri="{FF2B5EF4-FFF2-40B4-BE49-F238E27FC236}">
                <a16:creationId xmlns:a16="http://schemas.microsoft.com/office/drawing/2014/main" id="{1898E054-CF04-BA53-2401-5791B5DE5B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000" y="1251575"/>
            <a:ext cx="11520000" cy="1440000"/>
          </a:xfrm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3600" b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C303252A-BA26-6B2D-4A6A-016C692C744A}"/>
              </a:ext>
            </a:extLst>
          </p:cNvPr>
          <p:cNvCxnSpPr>
            <a:cxnSpLocks/>
          </p:cNvCxnSpPr>
          <p:nvPr userDrawn="1"/>
        </p:nvCxnSpPr>
        <p:spPr>
          <a:xfrm>
            <a:off x="336000" y="2687592"/>
            <a:ext cx="11520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58A889E8-D770-BA0E-B188-ED29D80359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36000" y="2873101"/>
            <a:ext cx="4320000" cy="540000"/>
          </a:xfrm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2400" b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kumimoji="1" lang="zh-CN" altLang="en-US" dirty="0"/>
              <a:t>单击此处编辑母版文本</a:t>
            </a:r>
          </a:p>
        </p:txBody>
      </p:sp>
      <p:sp>
        <p:nvSpPr>
          <p:cNvPr id="12" name="灯片编号占位符 5">
            <a:extLst>
              <a:ext uri="{FF2B5EF4-FFF2-40B4-BE49-F238E27FC236}">
                <a16:creationId xmlns:a16="http://schemas.microsoft.com/office/drawing/2014/main" id="{1A46147C-252A-97C5-B611-C050F2A9F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2800" y="6421767"/>
            <a:ext cx="2743200" cy="252000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kumimoji="1" lang="en-US" altLang="zh-CN" dirty="0"/>
              <a:t>Page </a:t>
            </a:r>
            <a:fld id="{96D413B8-AD3F-9745-BBA2-FF796D2423C5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2" name="文本占位符 10">
            <a:extLst>
              <a:ext uri="{FF2B5EF4-FFF2-40B4-BE49-F238E27FC236}">
                <a16:creationId xmlns:a16="http://schemas.microsoft.com/office/drawing/2014/main" id="{5417882C-1B9B-D09E-F3B4-09DF64C353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36000" y="5687217"/>
            <a:ext cx="4320000" cy="540000"/>
          </a:xfrm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2400" b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kumimoji="1" lang="zh-CN" altLang="en-US" dirty="0"/>
              <a:t>单击此处编辑母版文本</a:t>
            </a:r>
          </a:p>
        </p:txBody>
      </p:sp>
    </p:spTree>
    <p:extLst>
      <p:ext uri="{BB962C8B-B14F-4D97-AF65-F5344CB8AC3E}">
        <p14:creationId xmlns:p14="http://schemas.microsoft.com/office/powerpoint/2010/main" val="3129114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592F5E-CC7F-F32B-83DB-D4D003B38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B7F10A-A72A-AA92-7CFB-D2C683B11D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F9DC9A-0A32-4409-C9B4-9D33ADED4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41931-60DC-6643-8DAD-D97B65557D2D}" type="datetime1">
              <a:rPr kumimoji="1" lang="zh-CN" altLang="en-US" smtClean="0"/>
              <a:t>2025/1/20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64B5E6-CE09-8A96-E5AB-DC009AC43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1ED45E-D0DC-0A26-8F3A-CA19DFE03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7605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B2EA571-39E5-81F6-06E3-849D955D25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BD36ECB-840B-F1DB-E4E0-0CE0E99CF5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4970A1-75DB-E926-ECDA-D6B2C4B56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A8F37-FB09-444B-87BE-1418885F58A8}" type="datetime1">
              <a:rPr kumimoji="1" lang="zh-CN" altLang="en-US" smtClean="0"/>
              <a:t>2025/1/20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D8CDC8-168B-B5BA-CF40-468242BE8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55D83D-3EFE-9A4F-2FB3-8951EECF5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6779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6BC7E5-A591-7AE4-D3F1-90457667F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61408"/>
            <a:ext cx="11520000" cy="540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600" b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4DE128-F869-956C-E149-D89793C86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865735"/>
            <a:ext cx="11520000" cy="5400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>
              <a:lnSpc>
                <a:spcPct val="150000"/>
              </a:lnSpc>
              <a:defRPr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defRPr>
            </a:lvl2pPr>
            <a:lvl3pPr>
              <a:lnSpc>
                <a:spcPct val="150000"/>
              </a:lnSpc>
              <a:defRPr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defRPr>
            </a:lvl3pPr>
            <a:lvl4pPr>
              <a:lnSpc>
                <a:spcPct val="150000"/>
              </a:lnSpc>
              <a:defRPr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defRPr>
            </a:lvl4pPr>
            <a:lvl5pPr>
              <a:lnSpc>
                <a:spcPct val="150000"/>
              </a:lnSpc>
              <a:defRPr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851BCA46-FCC7-27C8-5B9F-50EF70D0AD98}"/>
              </a:ext>
            </a:extLst>
          </p:cNvPr>
          <p:cNvCxnSpPr>
            <a:cxnSpLocks/>
          </p:cNvCxnSpPr>
          <p:nvPr userDrawn="1"/>
        </p:nvCxnSpPr>
        <p:spPr>
          <a:xfrm>
            <a:off x="336000" y="709703"/>
            <a:ext cx="11520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E07535B4-2662-4212-44E4-7F2020632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2800" y="6421767"/>
            <a:ext cx="2743200" cy="252000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kumimoji="1" lang="en-US" altLang="zh-CN" dirty="0"/>
              <a:t>Page </a:t>
            </a:r>
            <a:fld id="{96D413B8-AD3F-9745-BBA2-FF796D2423C5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6730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2">
            <a:extLst>
              <a:ext uri="{FF2B5EF4-FFF2-40B4-BE49-F238E27FC236}">
                <a16:creationId xmlns:a16="http://schemas.microsoft.com/office/drawing/2014/main" id="{CC8B726D-3AD5-9E5E-0469-A1BC2BC4ED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000" y="1828045"/>
            <a:ext cx="11520000" cy="1440000"/>
          </a:xfrm>
        </p:spPr>
        <p:txBody>
          <a:bodyPr lIns="90000" anchor="b" anchorCtr="0">
            <a:normAutofit/>
          </a:bodyPr>
          <a:lstStyle>
            <a:lvl1pPr marL="0" indent="0" algn="ctr">
              <a:buNone/>
              <a:defRPr sz="3600" b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05B17C10-FDBC-EDCD-746C-70E9EA56A9CD}"/>
              </a:ext>
            </a:extLst>
          </p:cNvPr>
          <p:cNvCxnSpPr>
            <a:cxnSpLocks/>
          </p:cNvCxnSpPr>
          <p:nvPr userDrawn="1"/>
        </p:nvCxnSpPr>
        <p:spPr>
          <a:xfrm>
            <a:off x="336000" y="3264062"/>
            <a:ext cx="11520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F869E5A3-7AF5-8FCE-BAB5-2F459CCAB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2800" y="6421767"/>
            <a:ext cx="2743200" cy="252000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kumimoji="1" lang="en-US" altLang="zh-CN" dirty="0"/>
              <a:t>Page </a:t>
            </a:r>
            <a:fld id="{96D413B8-AD3F-9745-BBA2-FF796D2423C5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8569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6E7F35-9BD5-A810-9ABC-DF0D4EC6A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4D5F2B-A321-A532-7035-A982AE26F8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2996D5-9D5F-D4C1-A951-B14284E81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D46A33-3C5E-7913-33A4-43FAAD83C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887CD-F30C-BE4F-B5C9-67AC55CE0E36}" type="datetime1">
              <a:rPr kumimoji="1" lang="zh-CN" altLang="en-US" smtClean="0"/>
              <a:t>2025/1/20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D8D1C0-195B-7DF1-F4B6-B3A9F62C1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288B01A-F8CE-24D9-0683-ED952CB80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189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59C133-01B4-1605-0B29-D2B028127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B8B290-83B1-C405-2BA5-47C93B6A8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DB340E9-1252-8B61-68DB-B2F747AB9C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303780F-CAF8-C3C5-1890-4EAC1AA4CD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6465BDC-A6E3-C78E-31C6-4C02E01871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DF34445-C177-4008-49EF-4EDE21C5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7054B-1045-2C4D-A87D-6DF1B45856AF}" type="datetime1">
              <a:rPr kumimoji="1" lang="zh-CN" altLang="en-US" smtClean="0"/>
              <a:t>2025/1/20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0A81A1-329E-A5D7-A819-965AAE11D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585EB35-E509-237B-90E9-F779E2ABD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5112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50F9F4-BA33-4DF5-1DD2-275BBAFC3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EE9C0E7-2560-6AC9-DFDA-D7366B7E8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8036F-1D9C-3B44-AD89-E598E9FC0D8F}" type="datetime1">
              <a:rPr kumimoji="1" lang="zh-CN" altLang="en-US" smtClean="0"/>
              <a:t>2025/1/20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4B3ACB8-6DE7-13BB-E6CA-EADC9ACF8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545A4B-C999-9415-C041-2A583B0A6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1518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AD16114-9667-477F-DB0B-7CA1DAE1F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76869-E369-F34B-ACF1-9037239E834A}" type="datetime1">
              <a:rPr kumimoji="1" lang="zh-CN" altLang="en-US" smtClean="0"/>
              <a:t>2025/1/20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603DCDA-213A-330B-BDA9-D59671830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6365BD-A80B-D60F-087C-B532044D6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>
              <a:defRPr kumimoji="1" lang="zh-CN" altLang="en-US" smtClean="0"/>
            </a:lvl1pPr>
          </a:lstStyle>
          <a:p>
            <a:fld id="{96D413B8-AD3F-9745-BBA2-FF796D2423C5}" type="slidenum">
              <a:rPr lang="en-US" altLang="zh-CN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559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D4AB44-7BDD-693F-A1D4-D3EE22DB2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268BED-665A-6544-B034-DBC60AEC8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CED66A7-CEA6-5C8C-3187-557C6ADC39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62AB5A7-7DE5-112A-CFCD-2AD290517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730CA-F86B-5949-80B4-57C7CC767CB7}" type="datetime1">
              <a:rPr kumimoji="1" lang="zh-CN" altLang="en-US" smtClean="0"/>
              <a:t>2025/1/20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BBC9BE-140B-2F01-D5AA-4B67143F1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A54A3AF-773D-2B4E-16D3-B673DCAAE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4196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F70D1-9A16-1727-64E4-60551CC55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4E28E9B-B187-EF7F-5F91-13E943D5E0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561256-5888-B0E7-76EE-5765E9FDEB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070A493-B820-DEE9-47EA-5EBAC3C02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4C3DF-6E34-3D47-8EF6-18A23BADCBEB}" type="datetime1">
              <a:rPr kumimoji="1" lang="zh-CN" altLang="en-US" smtClean="0"/>
              <a:t>2025/1/20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58A09AB-B125-B4CB-E8E7-F64A101C4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8B32A9-D6A3-9EBD-D64E-7794C0100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13B8-AD3F-9745-BBA2-FF796D2423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5006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E3DDF79-E46E-85DA-7224-520AB77A3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CBA046-1733-85F7-36B2-49E2BD7AD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EA4EC7-931D-4D59-DBA5-D81F628622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17B55-035E-D444-8475-8D052DFEBD66}" type="datetime1">
              <a:rPr kumimoji="1" lang="zh-CN" altLang="en-US" smtClean="0"/>
              <a:t>2025/1/20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98784A-9589-6D74-BEAC-856F740FD5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B7449F-EE2D-688F-78A4-E9DFFA9622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413B8-AD3F-9745-BBA2-FF796D2423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9522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53A89306-A0DC-4CC7-1A00-4EAC28373B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AuditPCH: Auditable Payment Channel Hub with Privacy Protection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1D646A-2602-0EA8-FEDC-339A784E92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IEEE TIFS 2024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60503D-4002-CF78-E13C-CEB57CAF2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1</a:t>
            </a:fld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27C9AE9-325B-FE79-92AA-E6485A344D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汇报人：赵路路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98202F-2A89-0ACB-F681-FDF9432E4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00" y="4268990"/>
            <a:ext cx="9360000" cy="50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26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D5779A-6D31-6FC7-3E69-AF239D098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2.3 Malleable Proof Scheme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BAD486-1B1A-6439-04DE-63D1E03F2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10</a:t>
            </a:fld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212752E-CD92-D230-795E-4CB689837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00" y="867788"/>
            <a:ext cx="5760000" cy="590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42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12BE0D-BE8E-9C75-C450-4E3F40C06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2.3</a:t>
            </a:r>
            <a:r>
              <a:rPr kumimoji="1" lang="zh-CN" altLang="en-US" dirty="0"/>
              <a:t> </a:t>
            </a:r>
            <a:r>
              <a:rPr kumimoji="1" lang="en-US" altLang="zh-CN" dirty="0"/>
              <a:t>Adaptor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Signature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540A0C-83A8-3C37-505F-E9A623349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651002-8423-D2AA-74AE-2DD0F1C47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11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25A07D-7DC7-9D67-B255-CD5791FB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00" y="865735"/>
            <a:ext cx="5760000" cy="20917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BF1E920-AD23-2482-15FC-0878525BB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00" y="2957524"/>
            <a:ext cx="5760000" cy="10486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9AF6393-311C-E360-568A-54E189DB2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857440"/>
            <a:ext cx="5760000" cy="519767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3F73E31-9206-EF42-706A-72DF108EF668}"/>
              </a:ext>
            </a:extLst>
          </p:cNvPr>
          <p:cNvSpPr/>
          <p:nvPr/>
        </p:nvSpPr>
        <p:spPr>
          <a:xfrm>
            <a:off x="6811800" y="1615313"/>
            <a:ext cx="3708000" cy="277266"/>
          </a:xfrm>
          <a:prstGeom prst="rect">
            <a:avLst/>
          </a:prstGeom>
          <a:solidFill>
            <a:schemeClr val="accent6">
              <a:alpha val="29847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0391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CA2E3F-268A-57C5-2EB0-13F4FBE50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2.4 Randomizable Signatures on Randomizable Commitments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A65FED-D556-BE98-ACBA-0E4157E87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CB5142-05DB-9B3B-82DA-A99DFB9D1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12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B74E26-671B-C0F3-0F08-963CB82FD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00" y="865735"/>
            <a:ext cx="5760000" cy="23191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F3B62DF-DA36-7938-ED23-63A2B1C8D6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067"/>
          <a:stretch/>
        </p:blipFill>
        <p:spPr>
          <a:xfrm>
            <a:off x="333567" y="3184893"/>
            <a:ext cx="5760973" cy="28539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A50AABB-7B13-C8A2-9191-442CCD025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026" y="2467483"/>
            <a:ext cx="5760000" cy="3135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A5DDECD-0BB1-5024-3B07-A6B18B4796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933"/>
          <a:stretch/>
        </p:blipFill>
        <p:spPr>
          <a:xfrm>
            <a:off x="6094540" y="857440"/>
            <a:ext cx="5760973" cy="161004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9133DB6-1043-82CC-7EEC-E1006F40A44D}"/>
              </a:ext>
            </a:extLst>
          </p:cNvPr>
          <p:cNvSpPr/>
          <p:nvPr/>
        </p:nvSpPr>
        <p:spPr>
          <a:xfrm>
            <a:off x="333567" y="1892594"/>
            <a:ext cx="5760000" cy="1292299"/>
          </a:xfrm>
          <a:prstGeom prst="rect">
            <a:avLst/>
          </a:prstGeom>
          <a:solidFill>
            <a:schemeClr val="accent2">
              <a:alpha val="29847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1F606B5-413E-45CC-E4D6-7610423A7B06}"/>
              </a:ext>
            </a:extLst>
          </p:cNvPr>
          <p:cNvSpPr/>
          <p:nvPr/>
        </p:nvSpPr>
        <p:spPr>
          <a:xfrm>
            <a:off x="332593" y="4742274"/>
            <a:ext cx="1692000" cy="277266"/>
          </a:xfrm>
          <a:prstGeom prst="rect">
            <a:avLst/>
          </a:prstGeom>
          <a:solidFill>
            <a:schemeClr val="accent6">
              <a:alpha val="29847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AB0C740-EF99-A683-17B2-1A3ECCEC2281}"/>
              </a:ext>
            </a:extLst>
          </p:cNvPr>
          <p:cNvSpPr/>
          <p:nvPr/>
        </p:nvSpPr>
        <p:spPr>
          <a:xfrm>
            <a:off x="332593" y="5251929"/>
            <a:ext cx="2736000" cy="277266"/>
          </a:xfrm>
          <a:prstGeom prst="rect">
            <a:avLst/>
          </a:prstGeom>
          <a:solidFill>
            <a:schemeClr val="accent6">
              <a:alpha val="29847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E17058E-DF8F-EFE4-ECC7-84A1E2D9049F}"/>
              </a:ext>
            </a:extLst>
          </p:cNvPr>
          <p:cNvSpPr/>
          <p:nvPr/>
        </p:nvSpPr>
        <p:spPr>
          <a:xfrm>
            <a:off x="6093567" y="830546"/>
            <a:ext cx="1620000" cy="277266"/>
          </a:xfrm>
          <a:prstGeom prst="rect">
            <a:avLst/>
          </a:prstGeom>
          <a:solidFill>
            <a:schemeClr val="accent6">
              <a:alpha val="29847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DD1B0C0-EF4B-8D07-DE25-799C4DC8253B}"/>
              </a:ext>
            </a:extLst>
          </p:cNvPr>
          <p:cNvSpPr/>
          <p:nvPr/>
        </p:nvSpPr>
        <p:spPr>
          <a:xfrm>
            <a:off x="6097240" y="1609236"/>
            <a:ext cx="2412000" cy="277266"/>
          </a:xfrm>
          <a:prstGeom prst="rect">
            <a:avLst/>
          </a:prstGeom>
          <a:solidFill>
            <a:schemeClr val="accent6">
              <a:alpha val="29847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D849102-E705-7BCA-B863-861C65F379D0}"/>
              </a:ext>
            </a:extLst>
          </p:cNvPr>
          <p:cNvSpPr/>
          <p:nvPr/>
        </p:nvSpPr>
        <p:spPr>
          <a:xfrm>
            <a:off x="6097240" y="2502773"/>
            <a:ext cx="3312000" cy="277266"/>
          </a:xfrm>
          <a:prstGeom prst="rect">
            <a:avLst/>
          </a:prstGeom>
          <a:solidFill>
            <a:schemeClr val="accent6">
              <a:alpha val="29847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F0D0429-7505-0B06-8080-F756DB3AE9CD}"/>
              </a:ext>
            </a:extLst>
          </p:cNvPr>
          <p:cNvSpPr/>
          <p:nvPr/>
        </p:nvSpPr>
        <p:spPr>
          <a:xfrm>
            <a:off x="6097240" y="3264443"/>
            <a:ext cx="5220000" cy="277266"/>
          </a:xfrm>
          <a:prstGeom prst="rect">
            <a:avLst/>
          </a:prstGeom>
          <a:solidFill>
            <a:schemeClr val="accent6">
              <a:alpha val="29847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F81391A-64E1-2748-D310-F0E7037F6C23}"/>
              </a:ext>
            </a:extLst>
          </p:cNvPr>
          <p:cNvSpPr/>
          <p:nvPr/>
        </p:nvSpPr>
        <p:spPr>
          <a:xfrm>
            <a:off x="6093567" y="4539792"/>
            <a:ext cx="3816000" cy="277266"/>
          </a:xfrm>
          <a:prstGeom prst="rect">
            <a:avLst/>
          </a:prstGeom>
          <a:solidFill>
            <a:schemeClr val="accent6">
              <a:alpha val="29847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819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5333A3-FCC9-5AF9-3C47-EC716C5EB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2.4 Randomizable Signatures on Randomizable Commitments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CA54CD-79BC-8BD6-B416-EE1560638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E47BA2-B7A9-45A1-227B-A1F3F4D50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 dirty="0"/>
              <a:t>Page </a:t>
            </a:r>
            <a:fld id="{96D413B8-AD3F-9745-BBA2-FF796D2423C5}" type="slidenum">
              <a:rPr kumimoji="1" lang="zh-CN" altLang="en-US" smtClean="0"/>
              <a:pPr/>
              <a:t>13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88D643-E494-6C17-BA81-57565D57D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00" y="865736"/>
            <a:ext cx="7328572" cy="540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DDC5D8A-A67D-7145-802B-9891100252C1}"/>
              </a:ext>
            </a:extLst>
          </p:cNvPr>
          <p:cNvSpPr txBox="1"/>
          <p:nvPr/>
        </p:nvSpPr>
        <p:spPr>
          <a:xfrm>
            <a:off x="336000" y="6412157"/>
            <a:ext cx="108350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" altLang="zh-CN" sz="1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B. Bauer and G. Fuchsbauer, “Efficient signatures on randomizable ciphertexts,” in </a:t>
            </a:r>
            <a:r>
              <a:rPr lang="en" altLang="zh-CN" sz="11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Conference on Security and Cryptography for Networks</a:t>
            </a:r>
            <a:r>
              <a:rPr lang="en" altLang="zh-CN" sz="1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Springer, 2020, pp. 359–381.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664D856-45AD-0FB6-B45C-EF685B410CFA}"/>
                  </a:ext>
                </a:extLst>
              </p:cNvPr>
              <p:cNvSpPr txBox="1"/>
              <p:nvPr/>
            </p:nvSpPr>
            <p:spPr>
              <a:xfrm>
                <a:off x="4985657" y="1467737"/>
                <a:ext cx="6870343" cy="1512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+mj-ea"/>
                  <a:buAutoNum type="circleNumDbPlain"/>
                </a:pPr>
                <a:r>
                  <a:rPr lang="en-US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signatures sign ElGamal ciphertexts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en-US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zh-CN" alt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zh-CN" altLang="en-US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zh-CN" alt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the signature elements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en-US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𝒁</m:t>
                        </m:r>
                        <m:r>
                          <a:rPr lang="zh-CN" altLang="en-US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zh-CN" altLang="en-US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𝑺</m:t>
                        </m:r>
                        <m:r>
                          <a:rPr lang="zh-CN" altLang="en-US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zh-CN" alt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𝑺</m:t>
                            </m:r>
                          </m:e>
                        </m:acc>
                      </m:e>
                    </m:d>
                  </m:oMath>
                </a14:m>
                <a:r>
                  <a:rPr lang="zh-CN" altLang="en-US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constitute a structure</a:t>
                </a:r>
                <a:r>
                  <a:rPr lang="en-US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zh-CN" altLang="en-US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preserving signature</a:t>
                </a:r>
                <a:r>
                  <a:rPr lang="en-US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pPr marL="342900" indent="-342900">
                  <a:buFont typeface="+mj-ea"/>
                  <a:buAutoNum type="circleNumDbPlain"/>
                </a:pPr>
                <a:r>
                  <a:rPr lang="en-US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element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𝑻</m:t>
                    </m:r>
                  </m:oMath>
                </a14:m>
                <a:r>
                  <a:rPr lang="en-US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allows for adaptation of signatures to randomizations of the signed ciphertext.</a:t>
                </a:r>
                <a:endParaRPr lang="zh-CN" altLang="en-US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664D856-45AD-0FB6-B45C-EF685B410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5657" y="1467737"/>
                <a:ext cx="6870343" cy="1512978"/>
              </a:xfrm>
              <a:prstGeom prst="rect">
                <a:avLst/>
              </a:prstGeom>
              <a:blipFill>
                <a:blip r:embed="rId3"/>
                <a:stretch>
                  <a:fillRect l="-369" t="-1667" b="-5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132019C9-D7CA-D52E-E840-666471294B1B}"/>
              </a:ext>
            </a:extLst>
          </p:cNvPr>
          <p:cNvSpPr/>
          <p:nvPr/>
        </p:nvSpPr>
        <p:spPr>
          <a:xfrm>
            <a:off x="1971554" y="1946960"/>
            <a:ext cx="1043789" cy="277266"/>
          </a:xfrm>
          <a:prstGeom prst="rect">
            <a:avLst/>
          </a:prstGeom>
          <a:solidFill>
            <a:schemeClr val="accent6">
              <a:alpha val="29847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FD00422-7061-64F3-0697-0D007B43C27D}"/>
              </a:ext>
            </a:extLst>
          </p:cNvPr>
          <p:cNvSpPr/>
          <p:nvPr/>
        </p:nvSpPr>
        <p:spPr>
          <a:xfrm>
            <a:off x="1449659" y="3967714"/>
            <a:ext cx="3873455" cy="277266"/>
          </a:xfrm>
          <a:prstGeom prst="rect">
            <a:avLst/>
          </a:prstGeom>
          <a:solidFill>
            <a:schemeClr val="accent6">
              <a:alpha val="29847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AD01CC-218E-C4BE-5C2C-7C26B53B6136}"/>
              </a:ext>
            </a:extLst>
          </p:cNvPr>
          <p:cNvSpPr/>
          <p:nvPr/>
        </p:nvSpPr>
        <p:spPr>
          <a:xfrm>
            <a:off x="5520916" y="3967714"/>
            <a:ext cx="1620113" cy="277266"/>
          </a:xfrm>
          <a:prstGeom prst="rect">
            <a:avLst/>
          </a:prstGeom>
          <a:solidFill>
            <a:schemeClr val="accent6">
              <a:alpha val="29847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0641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94120505-A92D-647D-97CC-9A8DC0E8A6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3 Overview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2D3163D-4281-9856-8892-7EF567E20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14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4760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77CCE9-A638-8822-2B07-C61166FA1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3.1 Blind Channel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34C32B-226F-F65F-5343-AA0522506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A11FCA-1571-47FF-D9C5-74662CCD9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15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4C9D27-550B-ACCD-F1CB-B802E0C3E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00" y="966156"/>
            <a:ext cx="10080000" cy="519915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EB6B2C4-06BA-EF98-3BB7-C96DC9889532}"/>
              </a:ext>
            </a:extLst>
          </p:cNvPr>
          <p:cNvSpPr txBox="1"/>
          <p:nvPr/>
        </p:nvSpPr>
        <p:spPr>
          <a:xfrm>
            <a:off x="2854895" y="4065032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Unblind Party</a:t>
            </a:r>
            <a:endParaRPr kumimoji="1"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ED94E4F-B489-F796-AA6D-FB4F4544C9DA}"/>
              </a:ext>
            </a:extLst>
          </p:cNvPr>
          <p:cNvSpPr txBox="1"/>
          <p:nvPr/>
        </p:nvSpPr>
        <p:spPr>
          <a:xfrm>
            <a:off x="7244400" y="4065032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Blind Party</a:t>
            </a:r>
            <a:endParaRPr kumimoji="1"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52D4B14-7A77-2B54-C766-F176DF4F8E6E}"/>
              </a:ext>
            </a:extLst>
          </p:cNvPr>
          <p:cNvSpPr txBox="1"/>
          <p:nvPr/>
        </p:nvSpPr>
        <p:spPr>
          <a:xfrm>
            <a:off x="6464218" y="2608302"/>
            <a:ext cx="2892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CN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mount </a:t>
            </a:r>
            <a:r>
              <a:rPr lang="en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" altLang="zh-CN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onsistency </a:t>
            </a:r>
            <a:r>
              <a:rPr lang="en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" altLang="zh-CN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roof </a:t>
            </a:r>
            <a:endParaRPr lang="en" altLang="zh-CN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960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23C766-7CEF-A5DA-FBF3-F910877D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3.2 Value Privacy: A Simple PCH from BlindChannel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005EF9-C85B-E1B6-30AE-E4F83B600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b="1" dirty="0">
              <a:solidFill>
                <a:srgbClr val="C00000"/>
              </a:solidFill>
            </a:endParaRPr>
          </a:p>
          <a:p>
            <a:endParaRPr kumimoji="1" lang="en-US" altLang="zh-CN" b="1" dirty="0">
              <a:solidFill>
                <a:srgbClr val="C00000"/>
              </a:solidFill>
            </a:endParaRPr>
          </a:p>
          <a:p>
            <a:r>
              <a:rPr kumimoji="1" lang="en-US" altLang="zh-CN" b="1" dirty="0">
                <a:solidFill>
                  <a:srgbClr val="C00000"/>
                </a:solidFill>
              </a:rPr>
              <a:t>Question: a malicious S refuse to pay T after R is paid by T, hence a loss of T’s money.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246073-1B20-EBE8-E696-F4B7C47D6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16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869B48-A8D5-48C8-B7EC-998019D52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00" y="1709000"/>
            <a:ext cx="10080000" cy="344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210B2F6-00C8-EE74-29F9-D9EC855F0BB8}"/>
              </a:ext>
            </a:extLst>
          </p:cNvPr>
          <p:cNvSpPr txBox="1"/>
          <p:nvPr/>
        </p:nvSpPr>
        <p:spPr>
          <a:xfrm>
            <a:off x="4649610" y="1339668"/>
            <a:ext cx="2892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CN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mount </a:t>
            </a:r>
            <a:r>
              <a:rPr lang="en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" altLang="zh-CN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onsistency </a:t>
            </a:r>
            <a:r>
              <a:rPr lang="en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" altLang="zh-CN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roof </a:t>
            </a:r>
            <a:endParaRPr lang="en" altLang="zh-CN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DFB4ACCB-0791-A1CC-065B-996421854282}"/>
              </a:ext>
            </a:extLst>
          </p:cNvPr>
          <p:cNvCxnSpPr>
            <a:stCxn id="5" idx="0"/>
          </p:cNvCxnSpPr>
          <p:nvPr/>
        </p:nvCxnSpPr>
        <p:spPr>
          <a:xfrm flipH="1">
            <a:off x="4610100" y="1709000"/>
            <a:ext cx="1485900" cy="36745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7363611E-FF52-82C9-0F53-6B71888EB16C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6096000" y="1709000"/>
            <a:ext cx="2469720" cy="36745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084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9D0C09-A756-E4C8-9411-4A75336FB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3.3 Atomicity: Linking Puzzle with Transaction Amount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45824B-A8B4-83AA-C117-7FE7E98BB1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en-US" altLang="zh-CN" b="1" dirty="0">
                    <a:solidFill>
                      <a:srgbClr val="C00000"/>
                    </a:solidFill>
                  </a:rPr>
                  <a:t>Question: a malicious S use another amount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kumimoji="1"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kumimoji="1"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kumimoji="1"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kumimoji="1"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1" lang="en-US" altLang="zh-CN" b="1" dirty="0">
                    <a:solidFill>
                      <a:srgbClr val="C00000"/>
                    </a:solidFill>
                  </a:rPr>
                  <a:t>, hence a loss of  T’s money.</a:t>
                </a:r>
                <a:endParaRPr kumimoji="1" lang="zh-CN" alt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45824B-A8B4-83AA-C117-7FE7E98BB1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1" b="-2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66768B-FA1A-BD74-F653-FB76CC71D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17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CDF2C2-89F3-FA60-7D7A-C2366FB925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26"/>
          <a:stretch/>
        </p:blipFill>
        <p:spPr>
          <a:xfrm>
            <a:off x="966000" y="1586664"/>
            <a:ext cx="10260000" cy="329199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7A1C879-0944-F5C9-33E0-1A8E7DAD1F3D}"/>
              </a:ext>
            </a:extLst>
          </p:cNvPr>
          <p:cNvSpPr txBox="1"/>
          <p:nvPr/>
        </p:nvSpPr>
        <p:spPr>
          <a:xfrm>
            <a:off x="7379220" y="970282"/>
            <a:ext cx="19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Conditional State</a:t>
            </a: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1431EDC0-405D-77F3-D6A6-714811678FEF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8333220" y="1339614"/>
            <a:ext cx="9330" cy="32435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325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717400-7F39-FF70-76E1-FBB2C64CE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3.3 Atomicity: Linking Puzzle with Transaction Amount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716A66-29E5-8A62-3BA9-CFAEEBA9B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b="1" dirty="0">
                <a:solidFill>
                  <a:srgbClr val="C00000"/>
                </a:solidFill>
              </a:rPr>
              <a:t>Question: T can easily know the relationship between S and R by observing which pair of sender and receiver share the same commitment of the amount, the puzzle and the link.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9B67DF-C748-FB0A-682C-EAA4ED3E3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18</a:t>
            </a:fld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AC0D2F-8BDF-B6D4-933F-7136435B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000" y="1598746"/>
            <a:ext cx="10260000" cy="324140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E9A7400-2A20-5C2C-E8D2-991703457C92}"/>
              </a:ext>
            </a:extLst>
          </p:cNvPr>
          <p:cNvSpPr txBox="1"/>
          <p:nvPr/>
        </p:nvSpPr>
        <p:spPr>
          <a:xfrm>
            <a:off x="3009900" y="159874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</a:t>
            </a:r>
            <a:endParaRPr kumimoji="1"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140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745200-0620-9306-356C-C5F5A124B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2400" dirty="0"/>
              <a:t>3.4 Relationship Anonymity: Randomizable Commitment, Puzzle and Linkage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156916-36CA-AFC9-B060-520F903CD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b="1" dirty="0">
                <a:solidFill>
                  <a:srgbClr val="C00000"/>
                </a:solidFill>
              </a:rPr>
              <a:t>Question: Griefing Attack.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550BA1-DA1E-67D3-FFC3-8B7B09839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19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5DBE6A-4203-3D63-5C38-E4339971C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00" y="1544250"/>
            <a:ext cx="10080000" cy="361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775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31D702-9F55-6209-1948-8322F7E2D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65206A-3469-0297-16D5-7926BF84B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kumimoji="1" lang="en-US" altLang="zh-CN" dirty="0"/>
              <a:t>Background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dirty="0"/>
              <a:t>Preliminaries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dirty="0"/>
              <a:t>Overview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dirty="0"/>
              <a:t>Blind Adaptor Signature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dirty="0"/>
              <a:t>Blind Channel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dirty="0"/>
              <a:t>Blind Hub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dirty="0"/>
              <a:t>Performance Analysis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D33A2E-3300-8BB9-4D14-ECB382A38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8675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5F83AC-7FF9-44C1-F8FF-2B59AC156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3.5 Griefing Resistance: Linking Token with Transaction Amount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88A356-0AA5-7F68-E016-F7577C083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9A090A-07B2-7B68-76E4-87606562D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20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E85397-9A76-74CF-0309-7D787D146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00" y="1836610"/>
            <a:ext cx="10080000" cy="364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61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FE490D-7201-E755-9C57-EDACE8707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3.6 Scheme Overview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786572-5806-AC49-BCCD-FB977A271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C6F1A6-F1C2-4732-C4E2-609491496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21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348AAF-E892-F2C1-43E4-F5A8DE550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00" y="865735"/>
            <a:ext cx="7785582" cy="540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E5F2A45-2263-32E8-4404-2CEEF715DB33}"/>
              </a:ext>
            </a:extLst>
          </p:cNvPr>
          <p:cNvSpPr txBox="1"/>
          <p:nvPr/>
        </p:nvSpPr>
        <p:spPr>
          <a:xfrm>
            <a:off x="7349638" y="865735"/>
            <a:ext cx="4506362" cy="1288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Randomizable Link </a:t>
            </a:r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 RSoRC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Randomizable Puzzle  LOE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Conditional Channel Update </a:t>
            </a:r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 BAS</a:t>
            </a:r>
            <a:endParaRPr kumimoji="1"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423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E06A2F34-AB1B-A70A-03B2-7C4CEF012A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4 Blind Adaptor Signature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5B6A680-FE6A-E31E-3602-CA91B67CD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22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76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F8E6A6-A4CB-33FA-A8CB-B9C24955D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4.1 Blind Adaptor Signature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D594BC-8A1C-7D9C-8E7D-E1ADE5587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B0100D-42DF-C4D7-7AB5-E28D580A2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23</a:t>
            </a:fld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32A1154-8058-5F27-5AE3-0C9396FFD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00" y="865735"/>
            <a:ext cx="5760000" cy="46734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2A068E6-7174-F2C6-702B-66DC415BE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65735"/>
            <a:ext cx="5760000" cy="260031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4F9F006-A96E-7A45-1FD5-0A7F41E23B72}"/>
              </a:ext>
            </a:extLst>
          </p:cNvPr>
          <p:cNvSpPr/>
          <p:nvPr/>
        </p:nvSpPr>
        <p:spPr>
          <a:xfrm>
            <a:off x="8791850" y="1888626"/>
            <a:ext cx="3024000" cy="277266"/>
          </a:xfrm>
          <a:prstGeom prst="rect">
            <a:avLst/>
          </a:prstGeom>
          <a:solidFill>
            <a:schemeClr val="accent2">
              <a:alpha val="29847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0CCAD12-03C7-BB86-4C10-3C1FE3A00C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805"/>
          <a:stretch/>
        </p:blipFill>
        <p:spPr>
          <a:xfrm>
            <a:off x="6096000" y="3466050"/>
            <a:ext cx="5760000" cy="27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45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FB95BA-7D3A-8C23-6438-905C6A8DB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4.2 Blind Adaptor ECDSA Construction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405128-67D9-0DA8-55CB-06E13DD4E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FCCCA4-6A48-27F6-99E6-EEC8530A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24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4E08FB-E967-6994-0BDB-32A26F332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911"/>
          <a:stretch/>
        </p:blipFill>
        <p:spPr>
          <a:xfrm>
            <a:off x="336000" y="865736"/>
            <a:ext cx="5760000" cy="58080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CE63654-CE52-6216-9ECE-B09A25FB34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089"/>
          <a:stretch/>
        </p:blipFill>
        <p:spPr>
          <a:xfrm>
            <a:off x="6096000" y="865734"/>
            <a:ext cx="5760000" cy="1926825"/>
          </a:xfrm>
          <a:prstGeom prst="rect">
            <a:avLst/>
          </a:prstGeom>
        </p:spPr>
      </p:pic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F2C8C7B9-1BCE-E4A2-4224-578B66CAA0CE}"/>
              </a:ext>
            </a:extLst>
          </p:cNvPr>
          <p:cNvCxnSpPr>
            <a:cxnSpLocks/>
          </p:cNvCxnSpPr>
          <p:nvPr/>
        </p:nvCxnSpPr>
        <p:spPr>
          <a:xfrm>
            <a:off x="8407400" y="2374900"/>
            <a:ext cx="33851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D470B1EA-EF4C-E4B9-4D88-12BB514BD9C2}"/>
              </a:ext>
            </a:extLst>
          </p:cNvPr>
          <p:cNvCxnSpPr>
            <a:cxnSpLocks/>
          </p:cNvCxnSpPr>
          <p:nvPr/>
        </p:nvCxnSpPr>
        <p:spPr>
          <a:xfrm>
            <a:off x="6172200" y="2628900"/>
            <a:ext cx="3632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52117B38-D0A4-AED8-BEA7-367DD11075D3}"/>
              </a:ext>
            </a:extLst>
          </p:cNvPr>
          <p:cNvCxnSpPr>
            <a:cxnSpLocks/>
          </p:cNvCxnSpPr>
          <p:nvPr/>
        </p:nvCxnSpPr>
        <p:spPr>
          <a:xfrm>
            <a:off x="9829800" y="1854200"/>
            <a:ext cx="1397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9F5D4DF-9B67-8452-3888-A78CE91D0406}"/>
                  </a:ext>
                </a:extLst>
              </p:cNvPr>
              <p:cNvSpPr txBox="1"/>
              <p:nvPr/>
            </p:nvSpPr>
            <p:spPr>
              <a:xfrm>
                <a:off x="6096000" y="2792559"/>
                <a:ext cx="5760000" cy="13570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𝒑𝒓𝒆</m:t>
                      </m:r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𝒔𝒊𝒈𝒏𝒂𝒕𝒖𝒓𝒆</m:t>
                      </m:r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  </m:t>
                      </m:r>
                      <m:acc>
                        <m:accPr>
                          <m:chr m:val="̂"/>
                          <m:ctrlPr>
                            <a:rPr kumimoji="1" lang="zh-CN" alt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</m:acc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1" lang="en-US" altLang="zh-CN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kumimoji="1" lang="en-US" altLang="zh-CN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kumimoji="1" lang="en-US" altLang="zh-CN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acc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e>
                            <m:sub>
                              <m:r>
                                <a:rPr kumimoji="1" lang="en-US" altLang="zh-CN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zh-CN" b="1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𝒄𝒐𝒓𝒓𝒆𝒄𝒕𝒏𝒆𝒔𝒔</m:t>
                      </m:r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p>
                        <m:sSupPr>
                          <m:ctrlP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  <m:d>
                            <m:dPr>
                              <m:ctrlPr>
                                <a:rPr kumimoji="1" lang="en-US" altLang="zh-CN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</m:d>
                        </m:num>
                        <m:den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kumimoji="1" lang="en-US" altLang="zh-CN" b="1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𝒄𝒉𝒆𝒄𝒌</m:t>
                      </m:r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  </m:t>
                      </m:r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𝒁𝑲𝑽𝒆𝒓𝒊𝒇𝒚</m:t>
                      </m:r>
                      <m:d>
                        <m:dPr>
                          <m:ctrlP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kumimoji="1" lang="en-US" altLang="zh-CN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zh-CN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p>
                                  <m:r>
                                    <a:rPr kumimoji="1" lang="en-US" altLang="zh-CN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1" lang="en-US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kumimoji="1" lang="en-US" altLang="zh-CN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</m:acc>
                            </m:e>
                          </m:d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e>
                            <m:sub>
                              <m:r>
                                <a:rPr kumimoji="1" lang="en-US" altLang="zh-CN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kumimoji="1" lang="en-US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kumimoji="1" lang="zh-CN" alt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9F5D4DF-9B67-8452-3888-A78CE91D0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792559"/>
                <a:ext cx="5760000" cy="13570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8231ED43-2D7F-CBB4-1F73-68040137DA54}"/>
                  </a:ext>
                </a:extLst>
              </p:cNvPr>
              <p:cNvSpPr txBox="1"/>
              <p:nvPr/>
            </p:nvSpPr>
            <p:spPr>
              <a:xfrm>
                <a:off x="6096000" y="4143872"/>
                <a:ext cx="5760000" cy="95898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prstDash val="sysDash"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Adapt. On receiving pre-signature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acc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kumimoji="1"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kumimoji="1"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computes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≔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⋅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Ext. On receiving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kumimoji="1" lang="zh-CN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</m:d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computes and return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⋅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8231ED43-2D7F-CBB4-1F73-68040137D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143872"/>
                <a:ext cx="5760000" cy="958980"/>
              </a:xfrm>
              <a:prstGeom prst="rect">
                <a:avLst/>
              </a:prstGeom>
              <a:blipFill>
                <a:blip r:embed="rId5"/>
                <a:stretch>
                  <a:fillRect l="-658" b="-7692"/>
                </a:stretch>
              </a:blipFill>
              <a:ln w="19050">
                <a:solidFill>
                  <a:schemeClr val="tx1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>
            <a:extLst>
              <a:ext uri="{FF2B5EF4-FFF2-40B4-BE49-F238E27FC236}">
                <a16:creationId xmlns:a16="http://schemas.microsoft.com/office/drawing/2014/main" id="{A5AA2F71-499C-0D34-8E89-991EFC3F445B}"/>
              </a:ext>
            </a:extLst>
          </p:cNvPr>
          <p:cNvSpPr/>
          <p:nvPr/>
        </p:nvSpPr>
        <p:spPr>
          <a:xfrm>
            <a:off x="336000" y="865734"/>
            <a:ext cx="756200" cy="277266"/>
          </a:xfrm>
          <a:prstGeom prst="rect">
            <a:avLst/>
          </a:prstGeom>
          <a:solidFill>
            <a:schemeClr val="accent6">
              <a:alpha val="29847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183C255-136E-0F1B-6F34-73BCD48A5EAD}"/>
              </a:ext>
            </a:extLst>
          </p:cNvPr>
          <p:cNvSpPr/>
          <p:nvPr/>
        </p:nvSpPr>
        <p:spPr>
          <a:xfrm>
            <a:off x="336000" y="1653134"/>
            <a:ext cx="900000" cy="277266"/>
          </a:xfrm>
          <a:prstGeom prst="rect">
            <a:avLst/>
          </a:prstGeom>
          <a:solidFill>
            <a:schemeClr val="accent6">
              <a:alpha val="29847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C3E20F8-458F-93E3-F31A-5D9DCBCEC219}"/>
              </a:ext>
            </a:extLst>
          </p:cNvPr>
          <p:cNvSpPr/>
          <p:nvPr/>
        </p:nvSpPr>
        <p:spPr>
          <a:xfrm>
            <a:off x="331627" y="2175968"/>
            <a:ext cx="612000" cy="277200"/>
          </a:xfrm>
          <a:prstGeom prst="rect">
            <a:avLst/>
          </a:prstGeom>
          <a:solidFill>
            <a:schemeClr val="accent6">
              <a:alpha val="29847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081FCE6-7C0C-B2F1-D8E2-68E35E5A1E93}"/>
              </a:ext>
            </a:extLst>
          </p:cNvPr>
          <p:cNvSpPr/>
          <p:nvPr/>
        </p:nvSpPr>
        <p:spPr>
          <a:xfrm>
            <a:off x="6096000" y="1692681"/>
            <a:ext cx="756000" cy="277200"/>
          </a:xfrm>
          <a:prstGeom prst="rect">
            <a:avLst/>
          </a:prstGeom>
          <a:solidFill>
            <a:schemeClr val="accent6">
              <a:alpha val="29847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4B318FA-C3BE-52F8-F6B5-EE7DD262D063}"/>
              </a:ext>
            </a:extLst>
          </p:cNvPr>
          <p:cNvSpPr/>
          <p:nvPr/>
        </p:nvSpPr>
        <p:spPr>
          <a:xfrm>
            <a:off x="6130400" y="4220929"/>
            <a:ext cx="684000" cy="277200"/>
          </a:xfrm>
          <a:prstGeom prst="rect">
            <a:avLst/>
          </a:prstGeom>
          <a:solidFill>
            <a:schemeClr val="accent6">
              <a:alpha val="29847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58BE7AB-5B8D-6103-6876-8D6B49BA29B7}"/>
              </a:ext>
            </a:extLst>
          </p:cNvPr>
          <p:cNvSpPr/>
          <p:nvPr/>
        </p:nvSpPr>
        <p:spPr>
          <a:xfrm>
            <a:off x="6130400" y="4765068"/>
            <a:ext cx="432000" cy="277200"/>
          </a:xfrm>
          <a:prstGeom prst="rect">
            <a:avLst/>
          </a:prstGeom>
          <a:solidFill>
            <a:schemeClr val="accent6">
              <a:alpha val="29847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5BDCDE2-C6D0-8AB9-F8E6-E3A8C23A80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5201883"/>
            <a:ext cx="5760000" cy="106385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89D5568-81FD-D909-FB38-96EC898070C4}"/>
              </a:ext>
            </a:extLst>
          </p:cNvPr>
          <p:cNvSpPr/>
          <p:nvPr/>
        </p:nvSpPr>
        <p:spPr>
          <a:xfrm>
            <a:off x="6130400" y="5711635"/>
            <a:ext cx="5725600" cy="554099"/>
          </a:xfrm>
          <a:prstGeom prst="rect">
            <a:avLst/>
          </a:prstGeom>
          <a:solidFill>
            <a:schemeClr val="accent2">
              <a:alpha val="29847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823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70BA7CE9-C8B8-3AA9-95DB-FF8D7D3D85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5 Blind Channel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401E7BC-CED1-1193-05DE-2B0CFD0CD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25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6814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E85883-725C-3F04-740E-9D3209578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5.1 Unspent Transaction Output (UTXO) Model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E158AF4-DF17-B592-B04B-0D630A7987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In the UTXO model, coins are held in </a:t>
                </a:r>
                <a:r>
                  <a:rPr kumimoji="1" lang="en-US" altLang="zh-CN" dirty="0">
                    <a:solidFill>
                      <a:srgbClr val="C00000"/>
                    </a:solidFill>
                  </a:rPr>
                  <a:t>outputs</a:t>
                </a:r>
                <a:r>
                  <a:rPr kumimoji="1" lang="en-US" altLang="zh-CN" dirty="0"/>
                  <a:t>. Formally, an output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CN" dirty="0"/>
                  <a:t> is a tuple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𝑐𝑎𝑠h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</m:d>
                  </m:oMath>
                </a14:m>
                <a:r>
                  <a:rPr kumimoji="1" lang="en" altLang="zh-CN" dirty="0"/>
                  <a:t>.</a:t>
                </a:r>
              </a:p>
              <a:p>
                <a:r>
                  <a:rPr kumimoji="1" lang="en" altLang="zh-CN" dirty="0"/>
                  <a:t>A </a:t>
                </a:r>
                <a:r>
                  <a:rPr kumimoji="1" lang="en" altLang="zh-CN" dirty="0">
                    <a:solidFill>
                      <a:srgbClr val="C00000"/>
                    </a:solidFill>
                  </a:rPr>
                  <a:t>transaction</a:t>
                </a:r>
                <a:r>
                  <a:rPr kumimoji="1" lang="en" altLang="zh-CN" dirty="0"/>
                  <a:t> transfers coins across outputs meaning that it maps existing outputs to a list of new outputs. Formally, a transaction </a:t>
                </a:r>
                <a14:m>
                  <m:oMath xmlns:m="http://schemas.openxmlformats.org/officeDocument/2006/math">
                    <m:r>
                      <a:rPr kumimoji="1" lang="en" altLang="zh-CN" i="1" dirty="0" smtClean="0">
                        <a:latin typeface="Cambria Math" panose="02040503050406030204" pitchFamily="18" charset="0"/>
                      </a:rPr>
                      <m:t>𝑡𝑥</m:t>
                    </m:r>
                  </m:oMath>
                </a14:m>
                <a:r>
                  <a:rPr kumimoji="1" lang="en" altLang="zh-CN" dirty="0"/>
                  <a:t> is a tuple of the form </a:t>
                </a:r>
                <a14:m>
                  <m:oMath xmlns:m="http://schemas.openxmlformats.org/officeDocument/2006/math">
                    <m:r>
                      <a:rPr kumimoji="1" lang="en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𝑡𝑥𝑖𝑑</m:t>
                    </m:r>
                    <m:r>
                      <a:rPr kumimoji="1" lang="en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" altLang="zh-CN" i="1" dirty="0" smtClean="0">
                        <a:latin typeface="Cambria Math" panose="02040503050406030204" pitchFamily="18" charset="0"/>
                      </a:rPr>
                      <m:t>𝐼𝑛</m:t>
                    </m:r>
                    <m:r>
                      <a:rPr kumimoji="1" lang="en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" altLang="zh-CN" i="1" dirty="0" smtClean="0">
                        <a:latin typeface="Cambria Math" panose="02040503050406030204" pitchFamily="18" charset="0"/>
                      </a:rPr>
                      <m:t>𝑂𝑢𝑡</m:t>
                    </m:r>
                    <m:r>
                      <a:rPr kumimoji="1" lang="en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" altLang="zh-CN" i="1" dirty="0" smtClean="0">
                        <a:latin typeface="Cambria Math" panose="02040503050406030204" pitchFamily="18" charset="0"/>
                      </a:rPr>
                      <m:t>𝑊𝑖𝑡𝑛𝑒𝑠𝑠</m:t>
                    </m:r>
                    <m:r>
                      <a:rPr kumimoji="1" lang="en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/>
                  <a:t>.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E158AF4-DF17-B592-B04B-0D630A7987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1" t="-9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84A901-27EB-8357-36E2-B98C2F45B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26</a:t>
            </a:fld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2629E41-5A12-3173-20EB-EB1D0C24E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000" y="2365349"/>
            <a:ext cx="10080000" cy="362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729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3535AB-3184-C0AC-D6F2-B0D7CC1E9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5.1 Unspent Transaction Output (UTXO) Model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74E611-C197-DD90-6EB1-D0D9C80A9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1EC2D4-DAF4-EB6E-3411-FAB3892AE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27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0837D7-4741-B42C-FAC2-0A9D30135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00" y="1628935"/>
            <a:ext cx="11520000" cy="387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51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9DE9A5-8548-51CD-16FA-B3B338ADB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5.2 Lightning Style Payment Channel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B678D7-279C-AFC9-37CC-3317D3BE7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D35461-E6D4-505A-65A1-2AFBEACC2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28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039986-2C32-9A27-F062-CC7C4EE7D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009601"/>
            <a:ext cx="10800000" cy="511226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98F39B1-AE2F-4680-9256-6A1C342203A9}"/>
              </a:ext>
            </a:extLst>
          </p:cNvPr>
          <p:cNvSpPr txBox="1"/>
          <p:nvPr/>
        </p:nvSpPr>
        <p:spPr>
          <a:xfrm>
            <a:off x="5317066" y="916533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Generated by Bob</a:t>
            </a:r>
            <a:endParaRPr kumimoji="1"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513C77A-CD49-67C3-5716-1E5FBD05AF83}"/>
              </a:ext>
            </a:extLst>
          </p:cNvPr>
          <p:cNvSpPr txBox="1"/>
          <p:nvPr/>
        </p:nvSpPr>
        <p:spPr>
          <a:xfrm>
            <a:off x="5272149" y="4472533"/>
            <a:ext cx="206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Generated by Alice</a:t>
            </a:r>
            <a:endParaRPr kumimoji="1"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64A495E-5B52-D0C1-5A1B-826E3E110C58}"/>
                  </a:ext>
                </a:extLst>
              </p:cNvPr>
              <p:cNvSpPr txBox="1"/>
              <p:nvPr/>
            </p:nvSpPr>
            <p:spPr>
              <a:xfrm>
                <a:off x="9493575" y="2353733"/>
                <a:ext cx="145495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kumimoji="1" lang="en-US" altLang="zh-CN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kumimoji="1" lang="en-US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zh-CN" b="1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kumimoji="1" lang="en-US" altLang="zh-CN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kumimoji="1" lang="en-US" altLang="zh-CN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zh-CN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64A495E-5B52-D0C1-5A1B-826E3E110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3575" y="2353733"/>
                <a:ext cx="1454950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445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8657E-AEED-7D3C-46C9-A618F8B99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A47C76-E8EA-090E-3C15-2F5CDF359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5.2 Lightning Style Payment Channel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EB52E1-CDEB-6851-B7BF-F339C06E3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4FCF1D-EAC3-3892-8F28-42C2E554C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29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C43DFE-89A7-31CA-FE8B-37E957E43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009601"/>
            <a:ext cx="10800000" cy="5112267"/>
          </a:xfrm>
          <a:prstGeom prst="rect">
            <a:avLst/>
          </a:prstGeom>
        </p:spPr>
      </p:pic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24A2D851-3343-D5AE-5E9F-554717F03E62}"/>
              </a:ext>
            </a:extLst>
          </p:cNvPr>
          <p:cNvCxnSpPr/>
          <p:nvPr/>
        </p:nvCxnSpPr>
        <p:spPr>
          <a:xfrm>
            <a:off x="6959600" y="1353597"/>
            <a:ext cx="15748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E067720F-6690-0CFF-731F-B2DC86C3DF08}"/>
              </a:ext>
            </a:extLst>
          </p:cNvPr>
          <p:cNvCxnSpPr/>
          <p:nvPr/>
        </p:nvCxnSpPr>
        <p:spPr>
          <a:xfrm>
            <a:off x="6942669" y="4316932"/>
            <a:ext cx="15748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230E1B31-59D3-991F-1D4E-78A2CE938790}"/>
              </a:ext>
            </a:extLst>
          </p:cNvPr>
          <p:cNvCxnSpPr/>
          <p:nvPr/>
        </p:nvCxnSpPr>
        <p:spPr>
          <a:xfrm>
            <a:off x="7161631" y="2471199"/>
            <a:ext cx="133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DB245C00-7DE5-2BFF-B63C-5BF727EA1CF6}"/>
              </a:ext>
            </a:extLst>
          </p:cNvPr>
          <p:cNvCxnSpPr/>
          <p:nvPr/>
        </p:nvCxnSpPr>
        <p:spPr>
          <a:xfrm>
            <a:off x="7161634" y="3030003"/>
            <a:ext cx="1332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F717F176-405C-D26D-C443-2143AC4EBA99}"/>
              </a:ext>
            </a:extLst>
          </p:cNvPr>
          <p:cNvSpPr txBox="1"/>
          <p:nvPr/>
        </p:nvSpPr>
        <p:spPr>
          <a:xfrm>
            <a:off x="9112800" y="332076"/>
            <a:ext cx="2745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Channel Closed Correctly</a:t>
            </a:r>
            <a:endParaRPr kumimoji="1" lang="zh-CN" altLang="en-US" b="1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5DF354D-C6DB-F4E5-52AD-D211535B1887}"/>
              </a:ext>
            </a:extLst>
          </p:cNvPr>
          <p:cNvSpPr/>
          <p:nvPr/>
        </p:nvSpPr>
        <p:spPr>
          <a:xfrm>
            <a:off x="3727068" y="4045995"/>
            <a:ext cx="372533" cy="287866"/>
          </a:xfrm>
          <a:prstGeom prst="rect">
            <a:avLst/>
          </a:prstGeom>
          <a:solidFill>
            <a:schemeClr val="accent6">
              <a:alpha val="30138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A4D8045-5CC9-B795-444B-8918BCBFBFC4}"/>
              </a:ext>
            </a:extLst>
          </p:cNvPr>
          <p:cNvSpPr/>
          <p:nvPr/>
        </p:nvSpPr>
        <p:spPr>
          <a:xfrm>
            <a:off x="3727068" y="1290612"/>
            <a:ext cx="372533" cy="287866"/>
          </a:xfrm>
          <a:prstGeom prst="rect">
            <a:avLst/>
          </a:prstGeom>
          <a:solidFill>
            <a:schemeClr val="accent2">
              <a:alpha val="30138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6078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5BDA4BDC-7F0F-8126-02F4-C9BA888D58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1 Background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CD28C95-A982-C9F7-F908-440944361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21722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B093A-0800-F832-EA47-4EC06097E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0019F4-B7E4-4566-3EAD-D66596A13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5.2 Lightning Style Payment Channel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403A09-71BC-F0C3-83F4-CF9FA070A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9A0B7F-9111-3057-77C7-825E08220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30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95EF53-7CF0-9D41-6238-07700E0B9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009601"/>
            <a:ext cx="10800000" cy="511226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CD89BFB-309B-F69E-9446-A77CF3704EF0}"/>
              </a:ext>
            </a:extLst>
          </p:cNvPr>
          <p:cNvSpPr txBox="1"/>
          <p:nvPr/>
        </p:nvSpPr>
        <p:spPr>
          <a:xfrm>
            <a:off x="8490976" y="332076"/>
            <a:ext cx="336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Malicious User Publish Old State</a:t>
            </a:r>
            <a:endParaRPr kumimoji="1" lang="zh-CN" altLang="en-US" b="1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EBC95AA8-8194-84E2-6FD1-8D2B2356B3EB}"/>
              </a:ext>
            </a:extLst>
          </p:cNvPr>
          <p:cNvCxnSpPr/>
          <p:nvPr/>
        </p:nvCxnSpPr>
        <p:spPr>
          <a:xfrm>
            <a:off x="6959600" y="2030928"/>
            <a:ext cx="15748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0C941480-D9BF-4BBF-D566-F77FA75BD0F3}"/>
              </a:ext>
            </a:extLst>
          </p:cNvPr>
          <p:cNvCxnSpPr/>
          <p:nvPr/>
        </p:nvCxnSpPr>
        <p:spPr>
          <a:xfrm>
            <a:off x="6942669" y="3639599"/>
            <a:ext cx="15748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D650092F-0EAB-A62E-70E6-700745A80DE4}"/>
              </a:ext>
            </a:extLst>
          </p:cNvPr>
          <p:cNvCxnSpPr/>
          <p:nvPr/>
        </p:nvCxnSpPr>
        <p:spPr>
          <a:xfrm>
            <a:off x="7161631" y="2471199"/>
            <a:ext cx="133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AEAC7F0E-12AA-FD33-59C7-D82511C1000A}"/>
              </a:ext>
            </a:extLst>
          </p:cNvPr>
          <p:cNvCxnSpPr/>
          <p:nvPr/>
        </p:nvCxnSpPr>
        <p:spPr>
          <a:xfrm>
            <a:off x="7161634" y="3030003"/>
            <a:ext cx="1332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AEC012FC-3377-C574-AC02-D50FBDF9181E}"/>
              </a:ext>
            </a:extLst>
          </p:cNvPr>
          <p:cNvSpPr/>
          <p:nvPr/>
        </p:nvSpPr>
        <p:spPr>
          <a:xfrm>
            <a:off x="3727068" y="4045995"/>
            <a:ext cx="372533" cy="287866"/>
          </a:xfrm>
          <a:prstGeom prst="rect">
            <a:avLst/>
          </a:prstGeom>
          <a:solidFill>
            <a:schemeClr val="accent6">
              <a:alpha val="30138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67CB52E-573C-AD2A-1E37-F54504BFAC43}"/>
              </a:ext>
            </a:extLst>
          </p:cNvPr>
          <p:cNvSpPr/>
          <p:nvPr/>
        </p:nvSpPr>
        <p:spPr>
          <a:xfrm>
            <a:off x="3727068" y="1290612"/>
            <a:ext cx="372533" cy="287866"/>
          </a:xfrm>
          <a:prstGeom prst="rect">
            <a:avLst/>
          </a:prstGeom>
          <a:solidFill>
            <a:schemeClr val="accent2">
              <a:alpha val="30138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782FF3A-BAB7-D296-8B5B-8BDAE73EA44D}"/>
              </a:ext>
            </a:extLst>
          </p:cNvPr>
          <p:cNvSpPr txBox="1"/>
          <p:nvPr/>
        </p:nvSpPr>
        <p:spPr>
          <a:xfrm>
            <a:off x="8534400" y="1846262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Punishment</a:t>
            </a:r>
            <a:endParaRPr kumimoji="1"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206BBB2-EAAA-4733-2F23-EB954752841E}"/>
              </a:ext>
            </a:extLst>
          </p:cNvPr>
          <p:cNvSpPr txBox="1"/>
          <p:nvPr/>
        </p:nvSpPr>
        <p:spPr>
          <a:xfrm>
            <a:off x="8534400" y="3454933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Punishment</a:t>
            </a:r>
            <a:endParaRPr kumimoji="1"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6942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48E55E-C208-B5CB-734E-66D3D9D1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5.3 Generalized Channel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6AA0CC-F3C9-D19A-7AF5-449585061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/>
              <a:t>Generalized channels enable parties agree on any conditional payment that they could do on-chain (Not only for Turing-complete scripting languages).</a:t>
            </a:r>
          </a:p>
          <a:p>
            <a:r>
              <a:rPr kumimoji="1" lang="en" altLang="zh-CN" dirty="0"/>
              <a:t>One commit transaction per channel update.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FCD6F5-298A-3915-0006-C95980C3B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31</a:t>
            </a:fld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D855C04-DCE4-7FA7-3069-492631073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00" y="2225447"/>
            <a:ext cx="9360000" cy="404028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587258D-AFEA-A6BA-5C9D-DC4A37D29620}"/>
              </a:ext>
            </a:extLst>
          </p:cNvPr>
          <p:cNvSpPr/>
          <p:nvPr/>
        </p:nvSpPr>
        <p:spPr>
          <a:xfrm>
            <a:off x="7350801" y="4520128"/>
            <a:ext cx="372533" cy="287866"/>
          </a:xfrm>
          <a:prstGeom prst="rect">
            <a:avLst/>
          </a:prstGeom>
          <a:solidFill>
            <a:schemeClr val="accent6">
              <a:alpha val="30138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98B95AF-F972-8AE5-2F15-81118CA8FC40}"/>
              </a:ext>
            </a:extLst>
          </p:cNvPr>
          <p:cNvSpPr/>
          <p:nvPr/>
        </p:nvSpPr>
        <p:spPr>
          <a:xfrm>
            <a:off x="7350801" y="2873257"/>
            <a:ext cx="372533" cy="287866"/>
          </a:xfrm>
          <a:prstGeom prst="rect">
            <a:avLst/>
          </a:prstGeom>
          <a:solidFill>
            <a:schemeClr val="accent6">
              <a:alpha val="30138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11904C-C66F-2FAB-9295-E1B457A8148A}"/>
              </a:ext>
            </a:extLst>
          </p:cNvPr>
          <p:cNvSpPr txBox="1"/>
          <p:nvPr/>
        </p:nvSpPr>
        <p:spPr>
          <a:xfrm>
            <a:off x="336000" y="6416962"/>
            <a:ext cx="10230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L. Aumayr</a:t>
            </a:r>
            <a:r>
              <a:rPr lang="en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</a:t>
            </a:r>
            <a:r>
              <a:rPr lang="en" altLang="zh-CN" sz="1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“Generalized channels from limited blockchain scripts and adaptor signatures,” in </a:t>
            </a:r>
            <a:r>
              <a:rPr lang="en" altLang="zh-CN" sz="11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ASIACRYPT</a:t>
            </a:r>
            <a:r>
              <a:rPr lang="en" altLang="zh-CN" sz="1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Lecture Notes in Computer Science, vol. 13091. Springer, 2021.</a:t>
            </a:r>
          </a:p>
        </p:txBody>
      </p:sp>
    </p:spTree>
    <p:extLst>
      <p:ext uri="{BB962C8B-B14F-4D97-AF65-F5344CB8AC3E}">
        <p14:creationId xmlns:p14="http://schemas.microsoft.com/office/powerpoint/2010/main" val="33251436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75453D-F69A-94EB-6971-8CA94B50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5.4 Blind Channel: Requirements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537B9D-EB14-1ACD-BD40-CB88AF0F9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b="1" dirty="0"/>
              <a:t>Consensus:</a:t>
            </a:r>
            <a:r>
              <a:rPr kumimoji="1" lang="en-US" altLang="zh-CN" dirty="0"/>
              <a:t> A Blind Channel is successfully created/updated only if both parties in the channel agree with the creation/update.</a:t>
            </a:r>
          </a:p>
          <a:p>
            <a:r>
              <a:rPr kumimoji="1" lang="en-US" altLang="zh-CN" b="1" dirty="0"/>
              <a:t>Finality:</a:t>
            </a:r>
            <a:r>
              <a:rPr kumimoji="1" lang="en-US" altLang="zh-CN" dirty="0"/>
              <a:t> An honest party P in the channel has the guarantee that either the current state of the channel can be enforced on the ledger, or P can enforce a state where she gets all coins in the channel.</a:t>
            </a:r>
          </a:p>
          <a:p>
            <a:r>
              <a:rPr kumimoji="1" lang="en-US" altLang="zh-CN" b="1" dirty="0"/>
              <a:t>Privacy:</a:t>
            </a:r>
            <a:r>
              <a:rPr kumimoji="1" lang="en-US" altLang="zh-CN" dirty="0"/>
              <a:t> The blind party could not figure out the way channel funds are redistributed.</a:t>
            </a:r>
          </a:p>
          <a:p>
            <a:r>
              <a:rPr kumimoji="1" lang="en-US" altLang="zh-CN" b="1" dirty="0"/>
              <a:t>Conditional:</a:t>
            </a:r>
            <a:r>
              <a:rPr kumimoji="1" lang="en-US" altLang="zh-CN" dirty="0"/>
              <a:t> As required by Blind Hub protocol, all payments are conditioned on solving a puzzle.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A8D08B-987F-073B-F1E4-A5611FB33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32</a:t>
            </a:fld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4B1D864-FCEE-83FB-EB16-E05AEB5471F4}"/>
              </a:ext>
            </a:extLst>
          </p:cNvPr>
          <p:cNvSpPr/>
          <p:nvPr/>
        </p:nvSpPr>
        <p:spPr>
          <a:xfrm>
            <a:off x="633670" y="965656"/>
            <a:ext cx="1548000" cy="287866"/>
          </a:xfrm>
          <a:prstGeom prst="rect">
            <a:avLst/>
          </a:prstGeom>
          <a:solidFill>
            <a:schemeClr val="accent6">
              <a:alpha val="30138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813E0A6-4E79-A4A8-2730-A070F893071D}"/>
              </a:ext>
            </a:extLst>
          </p:cNvPr>
          <p:cNvSpPr/>
          <p:nvPr/>
        </p:nvSpPr>
        <p:spPr>
          <a:xfrm>
            <a:off x="633671" y="3066785"/>
            <a:ext cx="1152000" cy="287866"/>
          </a:xfrm>
          <a:prstGeom prst="rect">
            <a:avLst/>
          </a:prstGeom>
          <a:solidFill>
            <a:schemeClr val="accent2">
              <a:alpha val="30138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1F186C6-C386-BA19-A1AC-A64C3B343774}"/>
              </a:ext>
            </a:extLst>
          </p:cNvPr>
          <p:cNvSpPr/>
          <p:nvPr/>
        </p:nvSpPr>
        <p:spPr>
          <a:xfrm>
            <a:off x="633670" y="1832076"/>
            <a:ext cx="1152000" cy="287866"/>
          </a:xfrm>
          <a:prstGeom prst="rect">
            <a:avLst/>
          </a:prstGeom>
          <a:solidFill>
            <a:schemeClr val="accent6">
              <a:alpha val="30138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548D6F-D938-A211-92DF-A6C2CAFADF8B}"/>
              </a:ext>
            </a:extLst>
          </p:cNvPr>
          <p:cNvSpPr/>
          <p:nvPr/>
        </p:nvSpPr>
        <p:spPr>
          <a:xfrm>
            <a:off x="633670" y="3549582"/>
            <a:ext cx="1692000" cy="287866"/>
          </a:xfrm>
          <a:prstGeom prst="rect">
            <a:avLst/>
          </a:prstGeom>
          <a:solidFill>
            <a:schemeClr val="accent2">
              <a:alpha val="30138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62928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3F7B2D-2D9B-9C8E-2332-8DA3A58AF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5.4 Blind Channel: Transaction Types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210EC9A-C228-BEE8-8A41-65648B775D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Funding Trans.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𝑻</m:t>
                    </m:r>
                    <m:sSub>
                      <m:sSub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𝑭𝑼</m:t>
                        </m:r>
                      </m:sub>
                    </m:sSub>
                  </m:oMath>
                </a14:m>
                <a:r>
                  <a:rPr kumimoji="1" lang="en-US" altLang="zh-CN" dirty="0"/>
                  <a:t>: send a and b</a:t>
                </a:r>
                <a:br>
                  <a:rPr kumimoji="1" lang="en-US" altLang="zh-CN" dirty="0"/>
                </a:br>
                <a:r>
                  <a:rPr kumimoji="1" lang="en-US" altLang="zh-CN" dirty="0"/>
                  <a:t>coins into a shared address.</a:t>
                </a:r>
              </a:p>
              <a:p>
                <a:r>
                  <a:rPr kumimoji="1" lang="en-US" altLang="zh-CN" dirty="0"/>
                  <a:t>Commit Trans.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𝑻</m:t>
                    </m:r>
                    <m:sSub>
                      <m:sSub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𝑪𝑴</m:t>
                        </m:r>
                      </m:sub>
                    </m:sSub>
                  </m:oMath>
                </a14:m>
                <a:r>
                  <a:rPr kumimoji="1" lang="en-US" altLang="zh-CN" dirty="0"/>
                  <a:t>: send the channel</a:t>
                </a:r>
                <a:br>
                  <a:rPr kumimoji="1" lang="en-US" altLang="zh-CN" dirty="0"/>
                </a:br>
                <a:r>
                  <a:rPr kumimoji="1" lang="en-US" altLang="zh-CN" dirty="0"/>
                  <a:t>funds, held in the funding transaction’s</a:t>
                </a:r>
                <a:br>
                  <a:rPr kumimoji="1" lang="en-US" altLang="zh-CN" dirty="0"/>
                </a:br>
                <a:r>
                  <a:rPr kumimoji="1" lang="en-US" altLang="zh-CN" dirty="0"/>
                  <a:t>output, into a new shared address.</a:t>
                </a:r>
              </a:p>
              <a:p>
                <a:r>
                  <a:rPr kumimoji="1" lang="en-US" altLang="zh-CN" dirty="0"/>
                  <a:t>Split Trans.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𝑻</m:t>
                    </m:r>
                    <m:sSub>
                      <m:sSub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𝑺𝑷</m:t>
                        </m:r>
                      </m:sub>
                    </m:sSub>
                  </m:oMath>
                </a14:m>
                <a:r>
                  <a:rPr kumimoji="1" lang="en-US" altLang="zh-CN" dirty="0"/>
                  <a:t>: splits the channel</a:t>
                </a:r>
                <a:br>
                  <a:rPr kumimoji="1" lang="en-US" altLang="zh-CN" dirty="0"/>
                </a:br>
                <a:r>
                  <a:rPr kumimoji="1" lang="en-US" altLang="zh-CN" dirty="0"/>
                  <a:t>funds, held in the commit transaction’s</a:t>
                </a:r>
                <a:br>
                  <a:rPr kumimoji="1" lang="en-US" altLang="zh-CN" dirty="0"/>
                </a:br>
                <a:r>
                  <a:rPr kumimoji="1" lang="en-US" altLang="zh-CN" dirty="0"/>
                  <a:t>output, among parties.</a:t>
                </a:r>
              </a:p>
              <a:p>
                <a:r>
                  <a:rPr kumimoji="1" lang="en-US" altLang="zh-CN" dirty="0"/>
                  <a:t>Adaptor Execution Delivery Trans.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sSub>
                      <m:sSubPr>
                        <m:ctrlPr>
                          <a:rPr kumimoji="1"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𝑨𝑬𝑫</m:t>
                        </m:r>
                      </m:sub>
                    </m:sSub>
                  </m:oMath>
                </a14:m>
                <a:r>
                  <a:rPr kumimoji="1" lang="en-US" altLang="zh-CN" dirty="0"/>
                  <a:t>:</a:t>
                </a:r>
                <a:br>
                  <a:rPr kumimoji="1" lang="en-US" altLang="zh-CN" dirty="0"/>
                </a:br>
                <a:r>
                  <a:rPr kumimoji="1" lang="en-US" altLang="zh-CN" dirty="0"/>
                  <a:t>spend the output and sends its coins to payee.</a:t>
                </a:r>
              </a:p>
              <a:p>
                <a:r>
                  <a:rPr kumimoji="1" lang="en-US" altLang="zh-CN" dirty="0"/>
                  <a:t>Timeout Trans.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sSub>
                      <m:sSubPr>
                        <m:ctrlPr>
                          <a:rPr kumimoji="1"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𝑻𝑶</m:t>
                        </m:r>
                      </m:sub>
                    </m:sSub>
                  </m:oMath>
                </a14:m>
                <a:r>
                  <a:rPr kumimoji="1" lang="en-US" altLang="zh-CN" dirty="0"/>
                  <a:t>: claim the output after</a:t>
                </a:r>
                <a:br>
                  <a:rPr kumimoji="1" lang="en-US" altLang="zh-CN" dirty="0"/>
                </a:br>
                <a:r>
                  <a:rPr kumimoji="1" lang="en-US" altLang="zh-CN" dirty="0"/>
                  <a:t>a timeout.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210EC9A-C228-BEE8-8A41-65648B775D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1" t="-9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F23BA3-FB3C-1134-8569-56C3B835F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33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57CD9F-524B-19B7-78E1-046BCD959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000" y="865735"/>
            <a:ext cx="5580000" cy="236303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268FB68-9716-AE11-B071-D70D75CE7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000" y="3429000"/>
            <a:ext cx="5580000" cy="234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BDA208-7DC2-1E22-E91E-AAB52F82C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5.4 Blind Channel: Create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C99660-DBA9-7676-C443-EB5D7BC29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E00CA9-89AB-23AE-178A-53CF14A37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34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F89184-5D19-940C-7471-8DF68A34D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00" y="865735"/>
            <a:ext cx="6302761" cy="540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F5D81F8-B5A3-A9DE-3661-55DEFA8D6A82}"/>
              </a:ext>
            </a:extLst>
          </p:cNvPr>
          <p:cNvSpPr txBox="1"/>
          <p:nvPr/>
        </p:nvSpPr>
        <p:spPr>
          <a:xfrm>
            <a:off x="8805165" y="332076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as Generalized Channel</a:t>
            </a:r>
            <a:endParaRPr kumimoji="1" lang="zh-CN" altLang="en-US" b="1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9912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340ED-7A22-60C8-D38A-F9747546D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F5F7A8-0D1C-5032-6043-05F3631E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5.4 Blind Channel: Update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17FFA5-1A5A-7D85-25A6-C9C1F6217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1B8A4C-8D70-287C-1660-618EF8A14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35</a:t>
            </a:fld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121088C-2017-85B3-4543-756228E2E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62025"/>
            <a:ext cx="5760000" cy="502857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532BC19-03A4-B916-917C-7863DED6D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00" y="865735"/>
            <a:ext cx="5760000" cy="502115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25E8501-694B-3E25-0253-2F2A221C2704}"/>
              </a:ext>
            </a:extLst>
          </p:cNvPr>
          <p:cNvSpPr/>
          <p:nvPr/>
        </p:nvSpPr>
        <p:spPr>
          <a:xfrm>
            <a:off x="5539942" y="2081007"/>
            <a:ext cx="372533" cy="287866"/>
          </a:xfrm>
          <a:prstGeom prst="rect">
            <a:avLst/>
          </a:prstGeom>
          <a:solidFill>
            <a:schemeClr val="accent6">
              <a:alpha val="30138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20577FE-4CCF-2C3F-6AA1-FA027E5E1EE2}"/>
              </a:ext>
            </a:extLst>
          </p:cNvPr>
          <p:cNvSpPr/>
          <p:nvPr/>
        </p:nvSpPr>
        <p:spPr>
          <a:xfrm>
            <a:off x="4439134" y="3738216"/>
            <a:ext cx="1296000" cy="287866"/>
          </a:xfrm>
          <a:prstGeom prst="rect">
            <a:avLst/>
          </a:prstGeom>
          <a:solidFill>
            <a:schemeClr val="accent2">
              <a:alpha val="30138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8A17AD2-A453-698E-BA0F-8713613DE6B8}"/>
              </a:ext>
            </a:extLst>
          </p:cNvPr>
          <p:cNvSpPr/>
          <p:nvPr/>
        </p:nvSpPr>
        <p:spPr>
          <a:xfrm>
            <a:off x="11259090" y="2076331"/>
            <a:ext cx="372533" cy="287866"/>
          </a:xfrm>
          <a:prstGeom prst="rect">
            <a:avLst/>
          </a:prstGeom>
          <a:solidFill>
            <a:schemeClr val="accent6">
              <a:alpha val="30138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1062EAF-9280-B5C5-B92F-3AE64C7889E7}"/>
              </a:ext>
            </a:extLst>
          </p:cNvPr>
          <p:cNvSpPr/>
          <p:nvPr/>
        </p:nvSpPr>
        <p:spPr>
          <a:xfrm>
            <a:off x="10149356" y="4999570"/>
            <a:ext cx="1368000" cy="287866"/>
          </a:xfrm>
          <a:prstGeom prst="rect">
            <a:avLst/>
          </a:prstGeom>
          <a:solidFill>
            <a:schemeClr val="accent2">
              <a:alpha val="30138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76626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F12C9-29ED-58DC-9739-CF8C12A15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E9FF58-0E56-D125-6984-F8ADCC0DD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5.4 Blind Channel: Close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4ED423-3E76-2195-8506-91B4741FF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C9154A-C549-0006-3523-166A7929B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36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CFD001-5F8A-58F0-6E52-7516514D54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848"/>
          <a:stretch/>
        </p:blipFill>
        <p:spPr>
          <a:xfrm>
            <a:off x="336000" y="865737"/>
            <a:ext cx="5760000" cy="49124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476E4FA-124E-9462-CDBB-BDB9F61F27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152"/>
          <a:stretch/>
        </p:blipFill>
        <p:spPr>
          <a:xfrm>
            <a:off x="6096000" y="875461"/>
            <a:ext cx="5760000" cy="10672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9384121-3F52-F5A4-EC90-D43BC35FD1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535"/>
          <a:stretch/>
        </p:blipFill>
        <p:spPr>
          <a:xfrm>
            <a:off x="6096000" y="2640156"/>
            <a:ext cx="5760000" cy="238330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411EA3A-1A5A-2E9A-EAF9-CAC3D3796145}"/>
              </a:ext>
            </a:extLst>
          </p:cNvPr>
          <p:cNvSpPr/>
          <p:nvPr/>
        </p:nvSpPr>
        <p:spPr>
          <a:xfrm>
            <a:off x="336000" y="1079768"/>
            <a:ext cx="5760000" cy="1067293"/>
          </a:xfrm>
          <a:prstGeom prst="rect">
            <a:avLst/>
          </a:prstGeom>
          <a:solidFill>
            <a:schemeClr val="accent6">
              <a:alpha val="30138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2DBF857-706E-F7D1-B97E-81D8654F6622}"/>
              </a:ext>
            </a:extLst>
          </p:cNvPr>
          <p:cNvSpPr/>
          <p:nvPr/>
        </p:nvSpPr>
        <p:spPr>
          <a:xfrm>
            <a:off x="336000" y="2640156"/>
            <a:ext cx="5760000" cy="1348183"/>
          </a:xfrm>
          <a:prstGeom prst="rect">
            <a:avLst/>
          </a:prstGeom>
          <a:solidFill>
            <a:schemeClr val="accent2">
              <a:alpha val="30138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77431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4BABA7E7-AEF3-8D9F-181E-ED443C0033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6 Blind Hub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7FDA3B6-614F-628D-4A6B-1BDE67CDF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37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10141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E09163-949A-CD98-36D9-C5DB0C447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6.1 Registration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98913A-3C35-58D0-BCEC-D087DDAD0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2F512B-B9D5-25AF-89FC-8911E527A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38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C66546-A3CE-EF8E-26E7-D1CB561BA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15" y="857440"/>
            <a:ext cx="11630770" cy="540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6545456-C5E6-4172-3A5E-E0E22EC57D34}"/>
              </a:ext>
            </a:extLst>
          </p:cNvPr>
          <p:cNvSpPr txBox="1"/>
          <p:nvPr/>
        </p:nvSpPr>
        <p:spPr>
          <a:xfrm>
            <a:off x="3260035" y="1490869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kumimoji="1"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  <a:endParaRPr kumimoji="1"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529A26B-A3DE-0E84-6D59-301F64ECF5D3}"/>
              </a:ext>
            </a:extLst>
          </p:cNvPr>
          <p:cNvSpPr txBox="1"/>
          <p:nvPr/>
        </p:nvSpPr>
        <p:spPr>
          <a:xfrm>
            <a:off x="3260035" y="1831567"/>
            <a:ext cx="172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kumimoji="1"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amount</a:t>
            </a:r>
            <a:endParaRPr kumimoji="1"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430DFE6-174B-14B5-CDB0-E01F7981AB49}"/>
              </a:ext>
            </a:extLst>
          </p:cNvPr>
          <p:cNvSpPr txBox="1"/>
          <p:nvPr/>
        </p:nvSpPr>
        <p:spPr>
          <a:xfrm>
            <a:off x="9481931" y="4591878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 token</a:t>
            </a:r>
            <a:endParaRPr kumimoji="1"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E0C14FE-D03A-0886-3F08-A013DCD94405}"/>
              </a:ext>
            </a:extLst>
          </p:cNvPr>
          <p:cNvSpPr txBox="1"/>
          <p:nvPr/>
        </p:nvSpPr>
        <p:spPr>
          <a:xfrm>
            <a:off x="5029752" y="5080478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Randomize</a:t>
            </a:r>
            <a:endParaRPr kumimoji="1"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2729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F073A6-443F-EC37-BDBD-93674C338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6.2 Puzzle Promise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AD41E2-E651-5374-A92F-5FB522F60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F1626F-6F9A-B4D9-48EC-5905388FE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39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CE17B1-E22D-69F1-8DB4-A0A27D8C8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821" y="0"/>
            <a:ext cx="7542179" cy="642127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D3A3EE1-3C50-48E7-8B29-CFFA3D7D85C1}"/>
              </a:ext>
            </a:extLst>
          </p:cNvPr>
          <p:cNvSpPr txBox="1"/>
          <p:nvPr/>
        </p:nvSpPr>
        <p:spPr>
          <a:xfrm>
            <a:off x="7058611" y="253152"/>
            <a:ext cx="255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Token-uniqueness proof</a:t>
            </a:r>
            <a:endParaRPr kumimoji="1"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7A79AB0-05DF-8F12-AFD4-0A160446BEE3}"/>
              </a:ext>
            </a:extLst>
          </p:cNvPr>
          <p:cNvSpPr txBox="1"/>
          <p:nvPr/>
        </p:nvSpPr>
        <p:spPr>
          <a:xfrm>
            <a:off x="9433873" y="862816"/>
            <a:ext cx="2758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Amount consistency proof</a:t>
            </a:r>
            <a:endParaRPr kumimoji="1"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D64745-0F65-9172-129A-FF12BEEEB38D}"/>
              </a:ext>
            </a:extLst>
          </p:cNvPr>
          <p:cNvSpPr txBox="1"/>
          <p:nvPr/>
        </p:nvSpPr>
        <p:spPr>
          <a:xfrm>
            <a:off x="6964480" y="1831648"/>
            <a:ext cx="5245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 a hard relation and encrypt the solution y</a:t>
            </a:r>
            <a:endParaRPr kumimoji="1"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D3BDE5A-8362-2142-5E76-73AD533B8C93}"/>
              </a:ext>
            </a:extLst>
          </p:cNvPr>
          <p:cNvSpPr txBox="1"/>
          <p:nvPr/>
        </p:nvSpPr>
        <p:spPr>
          <a:xfrm>
            <a:off x="6523630" y="3025973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 amount and puzzle</a:t>
            </a:r>
            <a:endParaRPr kumimoji="1"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4E07DC0-8B19-3BB0-8738-296F387A95E0}"/>
                  </a:ext>
                </a:extLst>
              </p:cNvPr>
              <p:cNvSpPr txBox="1"/>
              <p:nvPr/>
            </p:nvSpPr>
            <p:spPr>
              <a:xfrm>
                <a:off x="4979751" y="3559632"/>
                <a:ext cx="36340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Generate blind pre-signature of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𝑻𝒙</m:t>
                    </m:r>
                  </m:oMath>
                </a14:m>
                <a:endParaRPr kumimoji="1" lang="zh-CN" altLang="en-US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4E07DC0-8B19-3BB0-8738-296F387A9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751" y="3559632"/>
                <a:ext cx="3634008" cy="369332"/>
              </a:xfrm>
              <a:prstGeom prst="rect">
                <a:avLst/>
              </a:prstGeom>
              <a:blipFill>
                <a:blip r:embed="rId4"/>
                <a:stretch>
                  <a:fillRect l="-1742" t="-10000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E27B035D-4F98-E78B-43C8-686FFD59A334}"/>
              </a:ext>
            </a:extLst>
          </p:cNvPr>
          <p:cNvSpPr txBox="1"/>
          <p:nvPr/>
        </p:nvSpPr>
        <p:spPr>
          <a:xfrm>
            <a:off x="8104090" y="4894877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Rerandomize</a:t>
            </a:r>
            <a:endParaRPr kumimoji="1"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60253D4-6259-49D6-9BA4-8457669BA8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468" y="862816"/>
            <a:ext cx="4279987" cy="153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63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CDD5B1-1E88-9D81-53A9-99F939F7B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1.1 Payment Channel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380321-8662-5E89-3762-9EE928806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rgbClr val="C00000"/>
                </a:solidFill>
              </a:rPr>
              <a:t>Two users</a:t>
            </a:r>
            <a:r>
              <a:rPr kumimoji="1" lang="en" altLang="zh-CN" dirty="0"/>
              <a:t> open a payment channel and perform </a:t>
            </a:r>
            <a:r>
              <a:rPr kumimoji="1" lang="en" altLang="zh-CN" dirty="0">
                <a:solidFill>
                  <a:srgbClr val="C00000"/>
                </a:solidFill>
              </a:rPr>
              <a:t>off-chain</a:t>
            </a:r>
            <a:r>
              <a:rPr kumimoji="1" lang="en" altLang="zh-CN" dirty="0"/>
              <a:t> payments by updating the channel state enjoying </a:t>
            </a:r>
            <a:r>
              <a:rPr kumimoji="1" lang="en" altLang="zh-CN" dirty="0">
                <a:solidFill>
                  <a:srgbClr val="C00000"/>
                </a:solidFill>
              </a:rPr>
              <a:t>high payment throughput</a:t>
            </a:r>
            <a:r>
              <a:rPr kumimoji="1" lang="en" altLang="zh-CN" dirty="0"/>
              <a:t> and </a:t>
            </a:r>
            <a:r>
              <a:rPr kumimoji="1" lang="en" altLang="zh-CN" dirty="0">
                <a:solidFill>
                  <a:srgbClr val="C00000"/>
                </a:solidFill>
              </a:rPr>
              <a:t>low confirmation delay</a:t>
            </a:r>
            <a:r>
              <a:rPr kumimoji="1" lang="en" altLang="zh-CN" dirty="0"/>
              <a:t>.</a:t>
            </a:r>
          </a:p>
          <a:p>
            <a:r>
              <a:rPr kumimoji="1" lang="en" altLang="zh-CN" dirty="0"/>
              <a:t>If there are more than two users, each pair of users needs to establish their own payment channel to facilitate the payment, which is a </a:t>
            </a:r>
            <a:r>
              <a:rPr kumimoji="1" lang="en" altLang="zh-CN" dirty="0">
                <a:solidFill>
                  <a:srgbClr val="C00000"/>
                </a:solidFill>
              </a:rPr>
              <a:t>non-scalable approach</a:t>
            </a:r>
            <a:r>
              <a:rPr kumimoji="1" lang="en" altLang="zh-CN" dirty="0"/>
              <a:t>.</a:t>
            </a:r>
          </a:p>
          <a:p>
            <a:r>
              <a:rPr kumimoji="1" lang="en" altLang="zh-CN" dirty="0"/>
              <a:t>Payment Channel Networks (PCN) enable two users with no direct payment channel to pay each other through the channels of </a:t>
            </a:r>
            <a:r>
              <a:rPr kumimoji="1" lang="en" altLang="zh-CN" dirty="0">
                <a:solidFill>
                  <a:srgbClr val="C00000"/>
                </a:solidFill>
              </a:rPr>
              <a:t>some intermediaries</a:t>
            </a:r>
            <a:r>
              <a:rPr kumimoji="1" lang="en" altLang="zh-CN" dirty="0"/>
              <a:t>. </a:t>
            </a:r>
          </a:p>
          <a:p>
            <a:r>
              <a:rPr kumimoji="1" lang="en" altLang="zh-CN" dirty="0"/>
              <a:t>PCN payments may require multi-channel paths and intermediaries to actively participate in relaying the payments, which can lead to their failure.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BF3027-5463-5C8B-EC11-7ED0E9886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4</a:t>
            </a:fld>
            <a:endParaRPr kumimoji="1"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4D7DF6A-1038-F89A-3F50-7ECB504F897F}"/>
              </a:ext>
            </a:extLst>
          </p:cNvPr>
          <p:cNvGrpSpPr/>
          <p:nvPr/>
        </p:nvGrpSpPr>
        <p:grpSpPr>
          <a:xfrm>
            <a:off x="960674" y="4460141"/>
            <a:ext cx="10270651" cy="1961626"/>
            <a:chOff x="960675" y="4540575"/>
            <a:chExt cx="10270651" cy="196162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DE7F95F-99F4-7776-31F0-F22900C81A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9571" b="14100"/>
            <a:stretch/>
          </p:blipFill>
          <p:spPr>
            <a:xfrm rot="5400000">
              <a:off x="1771481" y="3729769"/>
              <a:ext cx="1618387" cy="3240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9B4E656-9A41-B4B0-D993-4BC4B03929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278" r="33285" b="14100"/>
            <a:stretch/>
          </p:blipFill>
          <p:spPr>
            <a:xfrm rot="5400000">
              <a:off x="5233420" y="3783155"/>
              <a:ext cx="1725160" cy="324000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473995D-85D8-0CAE-7B05-614941190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8915" b="14100"/>
            <a:stretch/>
          </p:blipFill>
          <p:spPr>
            <a:xfrm rot="5400000">
              <a:off x="8784691" y="3747210"/>
              <a:ext cx="1653269" cy="3240000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FAB8EC7-58CF-4683-BAE6-5C39F8AFE3E0}"/>
                </a:ext>
              </a:extLst>
            </p:cNvPr>
            <p:cNvSpPr txBox="1"/>
            <p:nvPr/>
          </p:nvSpPr>
          <p:spPr>
            <a:xfrm>
              <a:off x="2039500" y="6189863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Centralized</a:t>
              </a:r>
              <a:endParaRPr kumimoji="1"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9DF8D98-4A4A-B3A2-7DCB-38CD0D39170B}"/>
                </a:ext>
              </a:extLst>
            </p:cNvPr>
            <p:cNvSpPr txBox="1"/>
            <p:nvPr/>
          </p:nvSpPr>
          <p:spPr>
            <a:xfrm>
              <a:off x="5474676" y="6194424"/>
              <a:ext cx="12426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Decentralized</a:t>
              </a:r>
              <a:endParaRPr kumimoji="1"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A0030EB-CEC0-514B-68C3-B0BC40EB8ABD}"/>
                </a:ext>
              </a:extLst>
            </p:cNvPr>
            <p:cNvSpPr txBox="1"/>
            <p:nvPr/>
          </p:nvSpPr>
          <p:spPr>
            <a:xfrm>
              <a:off x="9080571" y="6194424"/>
              <a:ext cx="10615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Distributed</a:t>
              </a:r>
              <a:endParaRPr kumimoji="1"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51793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A0CEF-0E9A-D911-BD27-36F64A31C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8D7D98-85AF-B631-D1B4-59B1F47BC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6.3 Puzzle Solver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A997B3-34BE-D62E-BB11-18D345772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9F96C0-720F-D4C3-E433-A7E0F44F5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40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3CDC7F-4D54-3F15-D1E4-23EE470B4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62" y="865735"/>
            <a:ext cx="10711476" cy="540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735D094-E06B-C1BE-F55B-E268D442F25B}"/>
              </a:ext>
            </a:extLst>
          </p:cNvPr>
          <p:cNvSpPr txBox="1"/>
          <p:nvPr/>
        </p:nvSpPr>
        <p:spPr>
          <a:xfrm>
            <a:off x="5343230" y="1277034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Rerandomize</a:t>
            </a:r>
            <a:endParaRPr kumimoji="1"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0131761-B8B4-0681-9A48-8B45DF533480}"/>
                  </a:ext>
                </a:extLst>
              </p:cNvPr>
              <p:cNvSpPr txBox="1"/>
              <p:nvPr/>
            </p:nvSpPr>
            <p:spPr>
              <a:xfrm>
                <a:off x="1255890" y="2751249"/>
                <a:ext cx="36340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Generate blind pre-signature of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𝑻𝒙</m:t>
                    </m:r>
                  </m:oMath>
                </a14:m>
                <a:endParaRPr kumimoji="1" lang="zh-CN" altLang="en-US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0131761-B8B4-0681-9A48-8B45DF533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890" y="2751249"/>
                <a:ext cx="3634008" cy="369332"/>
              </a:xfrm>
              <a:prstGeom prst="rect">
                <a:avLst/>
              </a:prstGeom>
              <a:blipFill>
                <a:blip r:embed="rId4"/>
                <a:stretch>
                  <a:fillRect l="-1045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1FA17E3D-1CD3-D912-CFF7-D33D63CA4066}"/>
              </a:ext>
            </a:extLst>
          </p:cNvPr>
          <p:cNvSpPr txBox="1"/>
          <p:nvPr/>
        </p:nvSpPr>
        <p:spPr>
          <a:xfrm>
            <a:off x="6546420" y="4072899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Decrypt the solution</a:t>
            </a:r>
            <a:endParaRPr kumimoji="1"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87BDDF9-F380-D7D0-47F3-EB80868F4620}"/>
              </a:ext>
            </a:extLst>
          </p:cNvPr>
          <p:cNvSpPr txBox="1"/>
          <p:nvPr/>
        </p:nvSpPr>
        <p:spPr>
          <a:xfrm>
            <a:off x="8638870" y="4808039"/>
            <a:ext cx="2200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 the signature</a:t>
            </a:r>
            <a:endParaRPr kumimoji="1"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B031FDE-222C-0F89-9ED0-CE647497B6BF}"/>
              </a:ext>
            </a:extLst>
          </p:cNvPr>
          <p:cNvSpPr txBox="1"/>
          <p:nvPr/>
        </p:nvSpPr>
        <p:spPr>
          <a:xfrm>
            <a:off x="3865902" y="5514706"/>
            <a:ext cx="2230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Remove randomness</a:t>
            </a:r>
            <a:endParaRPr kumimoji="1"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4270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25263-CE0F-5225-CCCA-070C4D3AD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872CBD-DAFF-22EC-CF55-BCC4CD4A1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6.4 Blind Hub: Open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FE3F31-499C-3B52-44D0-D070A4E02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4DAEF7-ECE5-9CC3-709A-008064E95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41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252014-5E73-BAAD-2F77-3F70C2994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00" y="865735"/>
            <a:ext cx="4780633" cy="211092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9792676-11D4-4C3C-4CD8-0DFE3CFAA693}"/>
              </a:ext>
            </a:extLst>
          </p:cNvPr>
          <p:cNvSpPr txBox="1"/>
          <p:nvPr/>
        </p:nvSpPr>
        <p:spPr>
          <a:xfrm>
            <a:off x="1944337" y="1736533"/>
            <a:ext cx="2230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Remove randomness</a:t>
            </a:r>
            <a:endParaRPr kumimoji="1"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14CCEF-351A-E3CE-5E7D-346D3DAC4DBC}"/>
              </a:ext>
            </a:extLst>
          </p:cNvPr>
          <p:cNvSpPr txBox="1"/>
          <p:nvPr/>
        </p:nvSpPr>
        <p:spPr>
          <a:xfrm>
            <a:off x="2415436" y="2109935"/>
            <a:ext cx="1777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 signature</a:t>
            </a:r>
            <a:endParaRPr kumimoji="1"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FBA73D3-B4F4-CBF1-F8E7-B31C20EE04E9}"/>
              </a:ext>
            </a:extLst>
          </p:cNvPr>
          <p:cNvSpPr txBox="1"/>
          <p:nvPr/>
        </p:nvSpPr>
        <p:spPr>
          <a:xfrm>
            <a:off x="2170841" y="245892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Publish</a:t>
            </a:r>
            <a:endParaRPr kumimoji="1"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1864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D970E280-4E5B-E000-E77B-7192E19C68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7 Performance Analysis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C8F3161-9DEB-9009-A883-4DDC92D7B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42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52369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0A7960-CAE8-0388-C12A-4CE61AEDD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7.1 Performance Analysis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E59528-E661-0D57-D4EB-C5454996E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ECDSA-based adaptor signature / ECDSA-based blind adaptor signature with </a:t>
            </a:r>
            <a:r>
              <a:rPr kumimoji="1" lang="en-US" altLang="zh-CN" dirty="0">
                <a:solidFill>
                  <a:srgbClr val="C00000"/>
                </a:solidFill>
              </a:rPr>
              <a:t>secp256k1</a:t>
            </a:r>
            <a:r>
              <a:rPr kumimoji="1" lang="en-US" altLang="zh-CN" dirty="0"/>
              <a:t>.</a:t>
            </a:r>
          </a:p>
          <a:p>
            <a:r>
              <a:rPr kumimoji="1" lang="en-US" altLang="zh-CN" dirty="0"/>
              <a:t>RSoRC scheme with </a:t>
            </a:r>
            <a:r>
              <a:rPr kumimoji="1" lang="en-US" altLang="zh-CN" dirty="0">
                <a:solidFill>
                  <a:srgbClr val="C00000"/>
                </a:solidFill>
              </a:rPr>
              <a:t>BLS12-381</a:t>
            </a:r>
            <a:r>
              <a:rPr kumimoji="1" lang="en-US" altLang="zh-CN" dirty="0"/>
              <a:t>.</a:t>
            </a:r>
          </a:p>
          <a:p>
            <a:r>
              <a:rPr kumimoji="1" lang="en-US" altLang="zh-CN" dirty="0"/>
              <a:t>HSM-CL encryption scheme.</a:t>
            </a:r>
          </a:p>
          <a:p>
            <a:r>
              <a:rPr kumimoji="1" lang="en-US" altLang="zh-CN" dirty="0"/>
              <a:t>Pedersen commitment scheme.</a:t>
            </a:r>
          </a:p>
          <a:p>
            <a:r>
              <a:rPr kumimoji="1" lang="en-US" altLang="zh-CN" dirty="0"/>
              <a:t>Garbled circuit-based ZKP.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49154C-89C0-346C-2EB8-EECA1E221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43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810ACE-2272-0391-1E6B-D4B89BA10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000" y="2586390"/>
            <a:ext cx="7200000" cy="346604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F635E0D-6F51-2F90-8F5D-F708B17BC37B}"/>
              </a:ext>
            </a:extLst>
          </p:cNvPr>
          <p:cNvSpPr txBox="1"/>
          <p:nvPr/>
        </p:nvSpPr>
        <p:spPr>
          <a:xfrm>
            <a:off x="5654647" y="6052435"/>
            <a:ext cx="5202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CN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 overall running time of ∼31 s for one payment. </a:t>
            </a:r>
            <a:endParaRPr lang="en" altLang="zh-CN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0614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5705BEA9-48B7-D0DF-02AC-8FDFA27346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Thanks! Questions?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36ABB29-F4E0-9B55-9100-3754050A7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44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7398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ED54AD-6E78-4A28-7BB2-A9DD691A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1.2 Challenges in Auditable Anonymous PCH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47F20A-CF7B-1853-0DF2-96E0F7C93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b="1" dirty="0"/>
              <a:t>Atomicity:</a:t>
            </a:r>
            <a:r>
              <a:rPr kumimoji="1" lang="en" altLang="zh-CN" dirty="0"/>
              <a:t> For any payment of m coins from S to R, the PCH should ensure that either R receives m coins from T and T receives m coins from S, or both parties receive none.</a:t>
            </a:r>
          </a:p>
          <a:p>
            <a:r>
              <a:rPr kumimoji="1" lang="en" altLang="zh-CN" b="1" dirty="0"/>
              <a:t>Value Privacy:</a:t>
            </a:r>
            <a:r>
              <a:rPr kumimoji="1" lang="en" altLang="zh-CN" dirty="0"/>
              <a:t> T should not know the payment amount between S and R.</a:t>
            </a:r>
          </a:p>
          <a:p>
            <a:r>
              <a:rPr kumimoji="1" lang="en" altLang="zh-CN" b="1" dirty="0"/>
              <a:t>Relationship Anonymity:</a:t>
            </a:r>
            <a:r>
              <a:rPr kumimoji="1" lang="en" altLang="zh-CN" dirty="0"/>
              <a:t> T should not be able to find out if there is any relation between S and R of a specific payment.</a:t>
            </a:r>
          </a:p>
          <a:p>
            <a:r>
              <a:rPr kumimoji="1" lang="en" altLang="zh-CN" b="1" dirty="0"/>
              <a:t>Griefing Resistance:</a:t>
            </a:r>
            <a:r>
              <a:rPr kumimoji="1" lang="en" altLang="zh-CN" dirty="0"/>
              <a:t> The PCH should only initiate a payment procedure if R can prove that the payment request are previously backed by some coins locked by a S during the payment procedure.</a:t>
            </a:r>
          </a:p>
          <a:p>
            <a:r>
              <a:rPr kumimoji="1" lang="en" altLang="zh-CN" b="1" dirty="0">
                <a:solidFill>
                  <a:srgbClr val="C00000"/>
                </a:solidFill>
              </a:rPr>
              <a:t>Illegal Financial Activity Auditability: </a:t>
            </a:r>
            <a:r>
              <a:rPr kumimoji="1" lang="en" altLang="zh-CN" dirty="0"/>
              <a:t>A should know the relationship of S and R and verify the integrity of payments.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26F61D-2D6D-0772-C8E0-14EDD70B0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0343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84B01B-F3BA-D866-5FDD-DFEFD1965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1.3 Abstract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CAB49F-E00F-0A80-6A26-BA3AE14F1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altLang="zh-CN" b="1" dirty="0"/>
              <a:t>PCH Definition:</a:t>
            </a:r>
          </a:p>
          <a:p>
            <a:pPr marL="0" indent="0">
              <a:buNone/>
            </a:pPr>
            <a:r>
              <a:rPr kumimoji="1" lang="en-US" altLang="zh-CN" dirty="0"/>
              <a:t>Anonymous Payment Channel Hub (PCH), one of the most promising layer-two solutions, settles the </a:t>
            </a:r>
            <a:r>
              <a:rPr kumimoji="1" lang="en-US" altLang="zh-CN" dirty="0">
                <a:solidFill>
                  <a:srgbClr val="C00000"/>
                </a:solidFill>
              </a:rPr>
              <a:t>scalability</a:t>
            </a:r>
            <a:r>
              <a:rPr kumimoji="1" lang="en-US" altLang="zh-CN" dirty="0"/>
              <a:t> issue in blockchain while guaranteeing the </a:t>
            </a:r>
            <a:r>
              <a:rPr kumimoji="1" lang="en-US" altLang="zh-CN" dirty="0">
                <a:solidFill>
                  <a:srgbClr val="C00000"/>
                </a:solidFill>
              </a:rPr>
              <a:t>unlinkability</a:t>
            </a:r>
            <a:r>
              <a:rPr kumimoji="1" lang="en-US" altLang="zh-CN" dirty="0"/>
              <a:t> of transacting parties.</a:t>
            </a:r>
          </a:p>
          <a:p>
            <a:r>
              <a:rPr kumimoji="1" lang="en-US" altLang="zh-CN" b="1" dirty="0"/>
              <a:t>Problem:</a:t>
            </a:r>
          </a:p>
          <a:p>
            <a:pPr marL="0" indent="0">
              <a:buNone/>
            </a:pPr>
            <a:r>
              <a:rPr kumimoji="1" lang="en-US" altLang="zh-CN" dirty="0"/>
              <a:t>Developments bring conflicting requirements, i.e., </a:t>
            </a:r>
            <a:r>
              <a:rPr kumimoji="1" lang="en-US" altLang="zh-CN" dirty="0">
                <a:solidFill>
                  <a:srgbClr val="C00000"/>
                </a:solidFill>
              </a:rPr>
              <a:t>hiding the sender-to-receiver relationships from any third party but opening the relationship to the auditor</a:t>
            </a:r>
            <a:r>
              <a:rPr kumimoji="1" lang="en-US" altLang="zh-CN" dirty="0"/>
              <a:t>. Existing works do not support these requirements simultaneously since off-chain transactions are not recorded in the blockchain.</a:t>
            </a:r>
          </a:p>
          <a:p>
            <a:r>
              <a:rPr kumimoji="1" lang="en-US" altLang="zh-CN" b="1" dirty="0"/>
              <a:t>This work:</a:t>
            </a:r>
          </a:p>
          <a:p>
            <a:pPr marL="0" indent="0">
              <a:buNone/>
            </a:pPr>
            <a:r>
              <a:rPr kumimoji="1" lang="en-US" altLang="zh-CN" dirty="0"/>
              <a:t>The first anonymous PCH solution that provides </a:t>
            </a:r>
            <a:r>
              <a:rPr kumimoji="1" lang="en-US" altLang="zh-CN" dirty="0">
                <a:solidFill>
                  <a:srgbClr val="C00000"/>
                </a:solidFill>
              </a:rPr>
              <a:t>privacy </a:t>
            </a:r>
            <a:r>
              <a:rPr kumimoji="1" lang="en-US" altLang="zh-CN" dirty="0"/>
              <a:t>&amp;</a:t>
            </a:r>
            <a:r>
              <a:rPr kumimoji="1" lang="en-US" altLang="zh-CN" dirty="0">
                <a:solidFill>
                  <a:srgbClr val="C00000"/>
                </a:solidFill>
              </a:rPr>
              <a:t> auditability</a:t>
            </a:r>
            <a:r>
              <a:rPr kumimoji="1" lang="en-US" altLang="zh-CN" dirty="0"/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kumimoji="1" lang="en" altLang="zh-CN" dirty="0"/>
              <a:t>Linkable randomizable puzzle for conditional transactions.</a:t>
            </a:r>
          </a:p>
          <a:p>
            <a:pPr marL="457200" indent="-457200">
              <a:buFont typeface="+mj-ea"/>
              <a:buAutoNum type="circleNumDbPlain"/>
            </a:pPr>
            <a:r>
              <a:rPr kumimoji="1" lang="en" altLang="zh-CN" dirty="0"/>
              <a:t>A novel auditable solution for PCH.</a:t>
            </a:r>
          </a:p>
          <a:p>
            <a:pPr marL="457200" indent="-457200">
              <a:buFont typeface="+mj-ea"/>
              <a:buAutoNum type="circleNumDbPlain"/>
            </a:pPr>
            <a:r>
              <a:rPr kumimoji="1" lang="en" altLang="zh-CN" dirty="0"/>
              <a:t>Formal security proof &amp; extensive experiments and evaluation.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BE8FB9-53D7-194D-3D79-6AFD23306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2572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AF4C2F0E-AFCA-07FE-9577-546FD39130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2 Preliminaries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5F2A321-C600-E302-726C-B27E25051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6360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780C44-6741-F898-75D3-82469031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2.1 Public Key Encryption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B1A208-C446-2330-8D38-2375F91FF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8</a:t>
            </a:fld>
            <a:endParaRPr kumimoji="1"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F8D08DF-FA48-8606-F803-3B8A2CCFDD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845"/>
          <a:stretch/>
        </p:blipFill>
        <p:spPr>
          <a:xfrm>
            <a:off x="336000" y="865735"/>
            <a:ext cx="5760000" cy="264368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034D3F0B-85B8-85F1-51FA-EC0A383CF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00" y="3513270"/>
            <a:ext cx="5760000" cy="307708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40E8C80E-2758-6FB7-2AC9-C6FD095EE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8782" y="865735"/>
            <a:ext cx="3988035" cy="5724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06004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627B0-5372-9B0A-6D09-69174FE5A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12F29A-06AB-AA44-0C41-1F7C44F74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2.2 Commitment Scheme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3AC4B5-9297-3CF4-406C-3B642C895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 </a:t>
            </a:r>
            <a:fld id="{96D413B8-AD3F-9745-BBA2-FF796D2423C5}" type="slidenum">
              <a:rPr kumimoji="1" lang="zh-CN" altLang="en-US" smtClean="0"/>
              <a:pPr/>
              <a:t>9</a:t>
            </a:fld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EC6484-3C89-F12D-E9BC-7AE910FCA9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339" b="-1"/>
          <a:stretch/>
        </p:blipFill>
        <p:spPr>
          <a:xfrm>
            <a:off x="336000" y="865735"/>
            <a:ext cx="5760000" cy="29524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D657A3C-C874-3050-BB98-FBC243D36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000" y="3982488"/>
            <a:ext cx="8640000" cy="185254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954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2218</TotalTime>
  <Words>1347</Words>
  <Application>Microsoft Macintosh PowerPoint</Application>
  <PresentationFormat>宽屏</PresentationFormat>
  <Paragraphs>231</Paragraphs>
  <Slides>44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2" baseType="lpstr">
      <vt:lpstr>Cambria Math</vt:lpstr>
      <vt:lpstr>KaiTi</vt:lpstr>
      <vt:lpstr>等线</vt:lpstr>
      <vt:lpstr>等线 Light</vt:lpstr>
      <vt:lpstr>Arial</vt:lpstr>
      <vt:lpstr>Times New Roman</vt:lpstr>
      <vt:lpstr>Alibaba PuHuiTi 3.0 55 Regular</vt:lpstr>
      <vt:lpstr>Office 主题​​</vt:lpstr>
      <vt:lpstr>PowerPoint 演示文稿</vt:lpstr>
      <vt:lpstr>Outline</vt:lpstr>
      <vt:lpstr>PowerPoint 演示文稿</vt:lpstr>
      <vt:lpstr>1.1 Payment Channel</vt:lpstr>
      <vt:lpstr>1.2 Challenges in Auditable Anonymous PCH</vt:lpstr>
      <vt:lpstr>1.3 Abstract</vt:lpstr>
      <vt:lpstr>PowerPoint 演示文稿</vt:lpstr>
      <vt:lpstr>2.1 Public Key Encryption</vt:lpstr>
      <vt:lpstr>2.2 Commitment Scheme</vt:lpstr>
      <vt:lpstr>2.3 Malleable Proof Scheme</vt:lpstr>
      <vt:lpstr>2.3 Adaptor Signature</vt:lpstr>
      <vt:lpstr>2.4 Randomizable Signatures on Randomizable Commitments</vt:lpstr>
      <vt:lpstr>2.4 Randomizable Signatures on Randomizable Commitments</vt:lpstr>
      <vt:lpstr>PowerPoint 演示文稿</vt:lpstr>
      <vt:lpstr>3.1 Blind Channel</vt:lpstr>
      <vt:lpstr>3.2 Value Privacy: A Simple PCH from BlindChannel</vt:lpstr>
      <vt:lpstr>3.3 Atomicity: Linking Puzzle with Transaction Amount</vt:lpstr>
      <vt:lpstr>3.3 Atomicity: Linking Puzzle with Transaction Amount</vt:lpstr>
      <vt:lpstr>3.4 Relationship Anonymity: Randomizable Commitment, Puzzle and Linkage</vt:lpstr>
      <vt:lpstr>3.5 Griefing Resistance: Linking Token with Transaction Amount</vt:lpstr>
      <vt:lpstr>3.6 Scheme Overview</vt:lpstr>
      <vt:lpstr>PowerPoint 演示文稿</vt:lpstr>
      <vt:lpstr>4.1 Blind Adaptor Signature</vt:lpstr>
      <vt:lpstr>4.2 Blind Adaptor ECDSA Construction</vt:lpstr>
      <vt:lpstr>PowerPoint 演示文稿</vt:lpstr>
      <vt:lpstr>5.1 Unspent Transaction Output (UTXO) Model</vt:lpstr>
      <vt:lpstr>5.1 Unspent Transaction Output (UTXO) Model</vt:lpstr>
      <vt:lpstr>5.2 Lightning Style Payment Channel</vt:lpstr>
      <vt:lpstr>5.2 Lightning Style Payment Channel</vt:lpstr>
      <vt:lpstr>5.2 Lightning Style Payment Channel</vt:lpstr>
      <vt:lpstr>5.3 Generalized Channel</vt:lpstr>
      <vt:lpstr>5.4 Blind Channel: Requirements</vt:lpstr>
      <vt:lpstr>5.4 Blind Channel: Transaction Types</vt:lpstr>
      <vt:lpstr>5.4 Blind Channel: Create</vt:lpstr>
      <vt:lpstr>5.4 Blind Channel: Update</vt:lpstr>
      <vt:lpstr>5.4 Blind Channel: Close</vt:lpstr>
      <vt:lpstr>PowerPoint 演示文稿</vt:lpstr>
      <vt:lpstr>6.1 Registration</vt:lpstr>
      <vt:lpstr>6.2 Puzzle Promise</vt:lpstr>
      <vt:lpstr>6.3 Puzzle Solver</vt:lpstr>
      <vt:lpstr>6.4 Blind Hub: Open</vt:lpstr>
      <vt:lpstr>PowerPoint 演示文稿</vt:lpstr>
      <vt:lpstr>7.1 Performance Analysis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 路路</dc:creator>
  <cp:lastModifiedBy>赵 路路</cp:lastModifiedBy>
  <cp:revision>809</cp:revision>
  <dcterms:created xsi:type="dcterms:W3CDTF">2024-06-27T01:31:39Z</dcterms:created>
  <dcterms:modified xsi:type="dcterms:W3CDTF">2025-01-20T03:40:35Z</dcterms:modified>
</cp:coreProperties>
</file>